
<file path=[Content_Types].xml><?xml version="1.0" encoding="utf-8"?>
<Types xmlns="http://schemas.openxmlformats.org/package/2006/content-types">
  <Default Extension="fntdata" ContentType="application/x-fontdata"/>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0"/>
  </p:notesMasterIdLst>
  <p:sldIdLst>
    <p:sldId id="256" r:id="rId5"/>
    <p:sldId id="257" r:id="rId6"/>
    <p:sldId id="258" r:id="rId7"/>
    <p:sldId id="259" r:id="rId8"/>
    <p:sldId id="260" r:id="rId9"/>
    <p:sldId id="261" r:id="rId10"/>
    <p:sldId id="262" r:id="rId11"/>
    <p:sldId id="263" r:id="rId12"/>
    <p:sldId id="270" r:id="rId13"/>
    <p:sldId id="271" r:id="rId14"/>
    <p:sldId id="264" r:id="rId15"/>
    <p:sldId id="265" r:id="rId16"/>
    <p:sldId id="266" r:id="rId17"/>
    <p:sldId id="267" r:id="rId18"/>
    <p:sldId id="269" r:id="rId19"/>
  </p:sldIdLst>
  <p:sldSz cx="12192000" cy="6858000"/>
  <p:notesSz cx="6858000" cy="9144000"/>
  <p:embeddedFontLst>
    <p:embeddedFont>
      <p:font typeface="Century Gothic" panose="020B0502020202020204" pitchFamily="34" charset="0"/>
      <p:regular r:id="rId21"/>
      <p:bold r:id="rId22"/>
      <p:italic r:id="rId23"/>
      <p:boldItalic r:id="rId24"/>
    </p:embeddedFont>
  </p:embeddedFontLst>
  <p:custDataLst>
    <p:tags r:id="rId2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64"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customschemas.google.com/relationships/presentationmetadata" Target="metadata"/><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Welcome to this presentation on the Comprehensive Security Policy. My name is Samuel Rincon, and today we will explore how to strengthen defense-in-depth best practices through a well-structured policy.</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Calibri" panose="020F0502020204030204" pitchFamily="34" charset="0"/>
                <a:ea typeface="Calibri" panose="020F0502020204030204" pitchFamily="34" charset="0"/>
              </a:rPr>
              <a:t>Security tools are integrated throughout the automation pipeline. Static analysis occurs in the code repository, dynamic testing is performed during build stages, and runtime protection is applied during deployment. Compiler checks enforce coding standards early, ensuring security from the outset.</a:t>
            </a:r>
            <a:endParaRPr lang="es-VE" sz="1800" dirty="0">
              <a:effectLst/>
              <a:latin typeface="Calibri" panose="020F0502020204030204" pitchFamily="34" charset="0"/>
              <a:ea typeface="Calibri" panose="020F0502020204030204" pitchFamily="34" charset="0"/>
            </a:endParaRPr>
          </a:p>
          <a:p>
            <a:endParaRPr lang="es-VE" dirty="0"/>
          </a:p>
        </p:txBody>
      </p:sp>
    </p:spTree>
    <p:extLst>
      <p:ext uri="{BB962C8B-B14F-4D97-AF65-F5344CB8AC3E}">
        <p14:creationId xmlns:p14="http://schemas.microsoft.com/office/powerpoint/2010/main" val="3320295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Let’s weigh the risks and benefits. Ignoring vulnerabilities increases the risk of exploitation. On the other hand, proactive measures reduce human error and enhance system resilience. Acting now ensures user trust and mitigates potential breach impacts.</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Our current gaps include insufficient logging and limited testing for edge cases. To address these, we recommend adopting OWASP standards and expanding test coverage.</a:t>
            </a:r>
            <a:endParaRPr lang="es-VE"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rPr>
              <a:t>Problems: When vulnerabilities are ignored, they can be exploited by malicious actors, potentially leading to serious consequences.</a:t>
            </a:r>
            <a:endParaRPr lang="es-VE" sz="1800" dirty="0">
              <a:effectLst/>
              <a:latin typeface="Calibri" panose="020F0502020204030204" pitchFamily="34" charset="0"/>
              <a:ea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rPr>
              <a:t>Solutions: By implementing automated tools, we can significantly reduce human error, ensuring vulnerabilities are identified and addressed promptly.</a:t>
            </a:r>
            <a:endParaRPr lang="es-VE" sz="1800" dirty="0">
              <a:effectLst/>
              <a:latin typeface="Calibri" panose="020F0502020204030204" pitchFamily="34" charset="0"/>
              <a:ea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rPr>
              <a:t>Risks: Waiting to act increases the probability of a security breach, which can harm both the system and its users.</a:t>
            </a:r>
            <a:endParaRPr lang="es-VE" sz="1800" dirty="0">
              <a:effectLst/>
              <a:latin typeface="Calibri" panose="020F0502020204030204" pitchFamily="34" charset="0"/>
              <a:ea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rPr>
              <a:t>Benefits: Proactive measures not only enhance system resilience but also build user trust, creating a more secure and reliable environment for everyone.</a:t>
            </a:r>
            <a:endParaRPr lang="es-VE" sz="1800" dirty="0">
              <a:effectLst/>
              <a:latin typeface="Calibri" panose="020F0502020204030204" pitchFamily="34" charset="0"/>
              <a:ea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rPr>
              <a:t> </a:t>
            </a:r>
            <a:endParaRPr lang="es-VE"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In conclusion, addressing gaps with immediate measures, enhancing team training, and leveraging automation are key to a robust security posture. These steps will align our practices with industry standards and prepare us for future challenges.</a:t>
            </a:r>
            <a:endParaRPr lang="es-VE"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In conclusion, addressing gaps with immediate measures, enhancing team training, and leveraging automation are key to a robust security posture. These steps will align our practices with industry standards and prepare us for future challenges.</a:t>
            </a:r>
            <a:endParaRPr lang="es-VE"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To begin, let’s discuss why this security policy is essential. It addresses critical challenges in software development and supports defense-in-depth by layering multiple security measures. This ensures vulnerabilities are identified, mitigated, and prevented throughout the software lifecycle.</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Next, let’s review the threats matrix. Here, we see risks like SQL injection, cross-site scripting, and insecure authentication. Each is categorized by impact level, from high to critical. Automation tools, such as static code analysis and dynamic testing, play a key role in detecting these vulnerabilities early by scanning for patterns like improper input validation.</a:t>
            </a:r>
            <a:endParaRPr lang="es-VE"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Now, we turn to secure coding principles. These include validating input, applying the principle of least privilege, and using secure defaults. Each principle aligns directly with coding standards to ensure our security policies are consistently applied across all development efforts.</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Moving on to coding standards, these are prioritized to address critical vulnerabilities first. Input validation, secure authentication, and error handling top the list. This prioritization helps mitigate the most impactful risks early in the development cycle.</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Encryption is vital to protecting data integrity and confidentiality. For in-flight data, we use TLS 1.3; for data at rest, AES-256; and for data in use, secure enclave technology. This layered encryption strategy safeguards data at every stage.</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Authentication, authorization, and accounting form the Triple-A framework. Multi-factor authentication ensures identity verification, while role-based and attribute-based access control enforce strict authorization policies. Centralized logging supports accountability by tracking access attempts.</a:t>
            </a:r>
            <a:endParaRPr lang="es-VE"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Unit testing plays a pivotal role in validating security measures. For example, SQL sanitization tests help prevent injection attacks. We can take it a step further by adding fuzz testing to uncover edge cases.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Calibri" panose="020F0502020204030204" pitchFamily="34" charset="0"/>
                <a:ea typeface="Calibri" panose="020F0502020204030204" pitchFamily="34" charset="0"/>
              </a:rPr>
              <a:t>Another example of unit testing is verifying input validation logic. This can be further enhanced by automating tests with mutation testing frameworks, which improve the robustness of our code.</a:t>
            </a:r>
            <a:endParaRPr lang="es-VE" sz="1800" dirty="0">
              <a:effectLst/>
              <a:latin typeface="Calibri" panose="020F0502020204030204" pitchFamily="34" charset="0"/>
              <a:ea typeface="Calibri" panose="020F0502020204030204" pitchFamily="34" charset="0"/>
            </a:endParaRPr>
          </a:p>
          <a:p>
            <a:endParaRPr lang="es-VE" dirty="0"/>
          </a:p>
        </p:txBody>
      </p:sp>
    </p:spTree>
    <p:extLst>
      <p:ext uri="{BB962C8B-B14F-4D97-AF65-F5344CB8AC3E}">
        <p14:creationId xmlns:p14="http://schemas.microsoft.com/office/powerpoint/2010/main" val="36100439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‹Nº›</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4.png"/><Relationship Id="rId2" Type="http://schemas.microsoft.com/office/2007/relationships/media" Target="../media/media1.mp4"/><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1.m4a"/><Relationship Id="rId7" Type="http://schemas.openxmlformats.org/officeDocument/2006/relationships/image" Target="../media/image3.png"/><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8.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7.png"/><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7.png"/><Relationship Id="rId2" Type="http://schemas.microsoft.com/office/2007/relationships/media" Target="../media/media13.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7.png"/><Relationship Id="rId2" Type="http://schemas.microsoft.com/office/2007/relationships/media" Target="../media/media14.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7.png"/><Relationship Id="rId2" Type="http://schemas.microsoft.com/office/2007/relationships/media" Target="../media/media15.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video" Target="../media/media2.mp4"/><Relationship Id="rId7" Type="http://schemas.openxmlformats.org/officeDocument/2006/relationships/image" Target="../media/image3.png"/><Relationship Id="rId2" Type="http://schemas.microsoft.com/office/2007/relationships/media" Target="../media/media2.mp4"/><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7.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7.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7.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7.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7.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Samuel Rincon</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1" name="Vídeo 10">
            <a:hlinkClick r:id="" action="ppaction://media"/>
            <a:extLst>
              <a:ext uri="{FF2B5EF4-FFF2-40B4-BE49-F238E27FC236}">
                <a16:creationId xmlns:a16="http://schemas.microsoft.com/office/drawing/2014/main" id="{63425C73-B4B6-04E8-3015-DB1FB911FF2D}"/>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250" advTm="14680"/>
    </mc:Choice>
    <mc:Fallback>
      <p:transition spd="slow" advTm="14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5;g9504e29505_0_0">
            <a:extLst>
              <a:ext uri="{FF2B5EF4-FFF2-40B4-BE49-F238E27FC236}">
                <a16:creationId xmlns:a16="http://schemas.microsoft.com/office/drawing/2014/main" id="{15B07FF4-5509-D9F4-727D-602EB5C5D75C}"/>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5" name="CuadroTexto 4">
            <a:extLst>
              <a:ext uri="{FF2B5EF4-FFF2-40B4-BE49-F238E27FC236}">
                <a16:creationId xmlns:a16="http://schemas.microsoft.com/office/drawing/2014/main" id="{66CA792C-CC06-5857-2343-0F7AEECD517F}"/>
              </a:ext>
            </a:extLst>
          </p:cNvPr>
          <p:cNvSpPr txBox="1"/>
          <p:nvPr/>
        </p:nvSpPr>
        <p:spPr>
          <a:xfrm>
            <a:off x="136273" y="1507996"/>
            <a:ext cx="6093994" cy="3539430"/>
          </a:xfrm>
          <a:prstGeom prst="rect">
            <a:avLst/>
          </a:prstGeom>
          <a:noFill/>
        </p:spPr>
        <p:txBody>
          <a:bodyPr wrap="square">
            <a:spAutoFit/>
          </a:bodyPr>
          <a:lstStyle/>
          <a:p>
            <a:pPr>
              <a:buFont typeface="Arial" panose="020B0604020202020204" pitchFamily="34" charset="0"/>
              <a:buChar char="•"/>
            </a:pPr>
            <a:r>
              <a:rPr lang="es-VE" sz="2800" b="1" dirty="0" err="1">
                <a:solidFill>
                  <a:schemeClr val="bg1"/>
                </a:solidFill>
                <a:latin typeface="Century Gothic" panose="020B0502020202020204" pitchFamily="34" charset="0"/>
              </a:rPr>
              <a:t>Frameworks</a:t>
            </a:r>
            <a:r>
              <a:rPr lang="es-VE" sz="2800" b="1" dirty="0">
                <a:solidFill>
                  <a:schemeClr val="bg1"/>
                </a:solidFill>
                <a:latin typeface="Century Gothic" panose="020B0502020202020204" pitchFamily="34" charset="0"/>
              </a:rPr>
              <a:t>:</a:t>
            </a:r>
          </a:p>
          <a:p>
            <a:pPr marL="742950" lvl="1" indent="-285750">
              <a:buFont typeface="Arial" panose="020B0604020202020204" pitchFamily="34" charset="0"/>
              <a:buChar char="•"/>
            </a:pPr>
            <a:r>
              <a:rPr lang="es-VE" sz="2800" dirty="0" err="1">
                <a:solidFill>
                  <a:schemeClr val="bg1"/>
                </a:solidFill>
                <a:latin typeface="Century Gothic" panose="020B0502020202020204" pitchFamily="34" charset="0"/>
              </a:rPr>
              <a:t>Pytest</a:t>
            </a:r>
            <a:r>
              <a:rPr lang="es-VE" sz="2800" dirty="0">
                <a:solidFill>
                  <a:schemeClr val="bg1"/>
                </a:solidFill>
                <a:latin typeface="Century Gothic" panose="020B0502020202020204" pitchFamily="34" charset="0"/>
              </a:rPr>
              <a:t> </a:t>
            </a:r>
            <a:r>
              <a:rPr lang="es-VE" sz="2800" dirty="0" err="1">
                <a:solidFill>
                  <a:schemeClr val="bg1"/>
                </a:solidFill>
                <a:latin typeface="Century Gothic" panose="020B0502020202020204" pitchFamily="34" charset="0"/>
              </a:rPr>
              <a:t>for</a:t>
            </a:r>
            <a:r>
              <a:rPr lang="es-VE" sz="2800" dirty="0">
                <a:solidFill>
                  <a:schemeClr val="bg1"/>
                </a:solidFill>
                <a:latin typeface="Century Gothic" panose="020B0502020202020204" pitchFamily="34" charset="0"/>
              </a:rPr>
              <a:t> Python</a:t>
            </a:r>
          </a:p>
          <a:p>
            <a:pPr marL="742950" lvl="1" indent="-285750">
              <a:buFont typeface="Arial" panose="020B0604020202020204" pitchFamily="34" charset="0"/>
              <a:buChar char="•"/>
            </a:pPr>
            <a:r>
              <a:rPr lang="es-VE" sz="2800" dirty="0" err="1">
                <a:solidFill>
                  <a:schemeClr val="bg1"/>
                </a:solidFill>
                <a:latin typeface="Century Gothic" panose="020B0502020202020204" pitchFamily="34" charset="0"/>
              </a:rPr>
              <a:t>JUnit</a:t>
            </a:r>
            <a:r>
              <a:rPr lang="es-VE" sz="2800" dirty="0">
                <a:solidFill>
                  <a:schemeClr val="bg1"/>
                </a:solidFill>
                <a:latin typeface="Century Gothic" panose="020B0502020202020204" pitchFamily="34" charset="0"/>
              </a:rPr>
              <a:t> </a:t>
            </a:r>
            <a:r>
              <a:rPr lang="es-VE" sz="2800" dirty="0" err="1">
                <a:solidFill>
                  <a:schemeClr val="bg1"/>
                </a:solidFill>
                <a:latin typeface="Century Gothic" panose="020B0502020202020204" pitchFamily="34" charset="0"/>
              </a:rPr>
              <a:t>for</a:t>
            </a:r>
            <a:r>
              <a:rPr lang="es-VE" sz="2800" dirty="0">
                <a:solidFill>
                  <a:schemeClr val="bg1"/>
                </a:solidFill>
                <a:latin typeface="Century Gothic" panose="020B0502020202020204" pitchFamily="34" charset="0"/>
              </a:rPr>
              <a:t> Java</a:t>
            </a:r>
          </a:p>
          <a:p>
            <a:pPr marL="742950" lvl="1" indent="-285750">
              <a:buFont typeface="Arial" panose="020B0604020202020204" pitchFamily="34" charset="0"/>
              <a:buChar char="•"/>
            </a:pPr>
            <a:r>
              <a:rPr lang="es-VE" sz="2800" dirty="0" err="1">
                <a:solidFill>
                  <a:schemeClr val="bg1"/>
                </a:solidFill>
                <a:latin typeface="Century Gothic" panose="020B0502020202020204" pitchFamily="34" charset="0"/>
              </a:rPr>
              <a:t>NUnit</a:t>
            </a:r>
            <a:r>
              <a:rPr lang="es-VE" sz="2800" dirty="0">
                <a:solidFill>
                  <a:schemeClr val="bg1"/>
                </a:solidFill>
                <a:latin typeface="Century Gothic" panose="020B0502020202020204" pitchFamily="34" charset="0"/>
              </a:rPr>
              <a:t> </a:t>
            </a:r>
            <a:r>
              <a:rPr lang="es-VE" sz="2800" dirty="0" err="1">
                <a:solidFill>
                  <a:schemeClr val="bg1"/>
                </a:solidFill>
                <a:latin typeface="Century Gothic" panose="020B0502020202020204" pitchFamily="34" charset="0"/>
              </a:rPr>
              <a:t>for</a:t>
            </a:r>
            <a:r>
              <a:rPr lang="es-VE" sz="2800" dirty="0">
                <a:solidFill>
                  <a:schemeClr val="bg1"/>
                </a:solidFill>
                <a:latin typeface="Century Gothic" panose="020B0502020202020204" pitchFamily="34" charset="0"/>
              </a:rPr>
              <a:t> C#</a:t>
            </a:r>
          </a:p>
          <a:p>
            <a:pPr marL="742950" lvl="1" indent="-285750">
              <a:buFont typeface="Arial" panose="020B0604020202020204" pitchFamily="34" charset="0"/>
              <a:buChar char="•"/>
            </a:pPr>
            <a:endParaRPr lang="es-VE" sz="2800" dirty="0">
              <a:solidFill>
                <a:schemeClr val="bg1"/>
              </a:solidFill>
              <a:latin typeface="Century Gothic" panose="020B0502020202020204" pitchFamily="34" charset="0"/>
            </a:endParaRPr>
          </a:p>
          <a:p>
            <a:pPr>
              <a:buFont typeface="Arial" panose="020B0604020202020204" pitchFamily="34" charset="0"/>
              <a:buChar char="•"/>
            </a:pPr>
            <a:r>
              <a:rPr lang="es-VE" sz="2800" b="1" dirty="0" err="1">
                <a:solidFill>
                  <a:schemeClr val="bg1"/>
                </a:solidFill>
                <a:latin typeface="Century Gothic" panose="020B0502020202020204" pitchFamily="34" charset="0"/>
              </a:rPr>
              <a:t>Integration</a:t>
            </a:r>
            <a:r>
              <a:rPr lang="es-VE" sz="2800" b="1" dirty="0">
                <a:solidFill>
                  <a:schemeClr val="bg1"/>
                </a:solidFill>
                <a:latin typeface="Century Gothic" panose="020B0502020202020204" pitchFamily="34" charset="0"/>
              </a:rPr>
              <a:t>:</a:t>
            </a:r>
          </a:p>
          <a:p>
            <a:pPr marL="742950" lvl="1" indent="-285750">
              <a:buFont typeface="Arial" panose="020B0604020202020204" pitchFamily="34" charset="0"/>
              <a:buChar char="•"/>
            </a:pPr>
            <a:r>
              <a:rPr lang="es-VE" sz="2800" dirty="0" err="1">
                <a:solidFill>
                  <a:schemeClr val="bg1"/>
                </a:solidFill>
                <a:latin typeface="Century Gothic" panose="020B0502020202020204" pitchFamily="34" charset="0"/>
              </a:rPr>
              <a:t>Integrate</a:t>
            </a:r>
            <a:r>
              <a:rPr lang="es-VE" sz="2800" dirty="0">
                <a:solidFill>
                  <a:schemeClr val="bg1"/>
                </a:solidFill>
                <a:latin typeface="Century Gothic" panose="020B0502020202020204" pitchFamily="34" charset="0"/>
              </a:rPr>
              <a:t> </a:t>
            </a:r>
            <a:r>
              <a:rPr lang="es-VE" sz="2800" dirty="0" err="1">
                <a:solidFill>
                  <a:schemeClr val="bg1"/>
                </a:solidFill>
                <a:latin typeface="Century Gothic" panose="020B0502020202020204" pitchFamily="34" charset="0"/>
              </a:rPr>
              <a:t>into</a:t>
            </a:r>
            <a:r>
              <a:rPr lang="es-VE" sz="2800" dirty="0">
                <a:solidFill>
                  <a:schemeClr val="bg1"/>
                </a:solidFill>
                <a:latin typeface="Century Gothic" panose="020B0502020202020204" pitchFamily="34" charset="0"/>
              </a:rPr>
              <a:t> CI/CD pipelines </a:t>
            </a:r>
            <a:r>
              <a:rPr lang="es-VE" sz="2800" dirty="0" err="1">
                <a:solidFill>
                  <a:schemeClr val="bg1"/>
                </a:solidFill>
                <a:latin typeface="Century Gothic" panose="020B0502020202020204" pitchFamily="34" charset="0"/>
              </a:rPr>
              <a:t>for</a:t>
            </a:r>
            <a:r>
              <a:rPr lang="es-VE" sz="2800" dirty="0">
                <a:solidFill>
                  <a:schemeClr val="bg1"/>
                </a:solidFill>
                <a:latin typeface="Century Gothic" panose="020B0502020202020204" pitchFamily="34" charset="0"/>
              </a:rPr>
              <a:t> </a:t>
            </a:r>
            <a:r>
              <a:rPr lang="es-VE" sz="2800" dirty="0" err="1">
                <a:solidFill>
                  <a:schemeClr val="bg1"/>
                </a:solidFill>
                <a:latin typeface="Century Gothic" panose="020B0502020202020204" pitchFamily="34" charset="0"/>
              </a:rPr>
              <a:t>automated</a:t>
            </a:r>
            <a:r>
              <a:rPr lang="es-VE" sz="2800" dirty="0">
                <a:solidFill>
                  <a:schemeClr val="bg1"/>
                </a:solidFill>
                <a:latin typeface="Century Gothic" panose="020B0502020202020204" pitchFamily="34" charset="0"/>
              </a:rPr>
              <a:t> </a:t>
            </a:r>
            <a:r>
              <a:rPr lang="es-VE" sz="2800" dirty="0" err="1">
                <a:solidFill>
                  <a:schemeClr val="bg1"/>
                </a:solidFill>
                <a:latin typeface="Century Gothic" panose="020B0502020202020204" pitchFamily="34" charset="0"/>
              </a:rPr>
              <a:t>validation</a:t>
            </a:r>
            <a:r>
              <a:rPr lang="es-VE" sz="2800" dirty="0">
                <a:solidFill>
                  <a:schemeClr val="bg1"/>
                </a:solidFill>
                <a:latin typeface="Century Gothic" panose="020B0502020202020204" pitchFamily="34" charset="0"/>
              </a:rPr>
              <a:t>.</a:t>
            </a:r>
            <a:endParaRPr lang="es-VE" dirty="0">
              <a:solidFill>
                <a:schemeClr val="bg1"/>
              </a:solidFill>
              <a:latin typeface="Century Gothic" panose="020B0502020202020204" pitchFamily="34" charset="0"/>
            </a:endParaRPr>
          </a:p>
        </p:txBody>
      </p:sp>
      <p:pic>
        <p:nvPicPr>
          <p:cNvPr id="6" name="Google Shape;197;g9504e29505_0_0" descr="Green Pace logo">
            <a:extLst>
              <a:ext uri="{FF2B5EF4-FFF2-40B4-BE49-F238E27FC236}">
                <a16:creationId xmlns:a16="http://schemas.microsoft.com/office/drawing/2014/main" id="{E6464AC6-9B77-77C0-4548-5EE80190D8BD}"/>
              </a:ext>
            </a:extLst>
          </p:cNvPr>
          <p:cNvPicPr preferRelativeResize="0"/>
          <p:nvPr/>
        </p:nvPicPr>
        <p:blipFill>
          <a:blip r:embed="rId5">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BD8EF22C-0077-98AB-13E2-8897D435F58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07887507"/>
      </p:ext>
    </p:extLst>
  </p:cSld>
  <p:clrMapOvr>
    <a:masterClrMapping/>
  </p:clrMapOvr>
  <mc:AlternateContent xmlns:mc="http://schemas.openxmlformats.org/markup-compatibility/2006">
    <mc:Choice xmlns:p14="http://schemas.microsoft.com/office/powerpoint/2010/main" Requires="p14">
      <p:transition spd="slow" p14:dur="2000" advTm="25218"/>
    </mc:Choice>
    <mc:Fallback>
      <p:transition spd="slow" advTm="25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391275A9-4F72-0C37-6975-35154B06F7A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463"/>
    </mc:Choice>
    <mc:Fallback>
      <p:transition spd="slow" advTm="19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 indent="0">
              <a:buNone/>
            </a:pPr>
            <a:r>
              <a:rPr lang="en-US" sz="2400" b="1" dirty="0">
                <a:latin typeface="Century Gothic" panose="020B0502020202020204" pitchFamily="34" charset="0"/>
              </a:rPr>
              <a:t>Security tools in automation:</a:t>
            </a:r>
          </a:p>
          <a:p>
            <a:pPr marL="114300" indent="0">
              <a:buNone/>
            </a:pPr>
            <a:endParaRPr lang="en-US" sz="2400" b="1" dirty="0">
              <a:latin typeface="Century Gothic" panose="020B0502020202020204" pitchFamily="34" charset="0"/>
            </a:endParaRPr>
          </a:p>
          <a:p>
            <a:pPr marL="457200" lvl="1" indent="0">
              <a:buNone/>
            </a:pPr>
            <a:r>
              <a:rPr lang="en-US" sz="2400" dirty="0">
                <a:latin typeface="Century Gothic" panose="020B0502020202020204" pitchFamily="34" charset="0"/>
              </a:rPr>
              <a:t>Static analysis in code repository.</a:t>
            </a:r>
          </a:p>
          <a:p>
            <a:pPr marL="457200" lvl="1" indent="0">
              <a:buNone/>
            </a:pPr>
            <a:r>
              <a:rPr lang="en-US" sz="2400" dirty="0">
                <a:latin typeface="Century Gothic" panose="020B0502020202020204" pitchFamily="34" charset="0"/>
              </a:rPr>
              <a:t>Dynamic testing during build stages.</a:t>
            </a:r>
          </a:p>
          <a:p>
            <a:pPr marL="457200" lvl="1" indent="0">
              <a:buNone/>
            </a:pPr>
            <a:r>
              <a:rPr lang="en-US" sz="2400" dirty="0">
                <a:latin typeface="Century Gothic" panose="020B0502020202020204" pitchFamily="34" charset="0"/>
              </a:rPr>
              <a:t>Runtime protection during deployment.</a:t>
            </a:r>
          </a:p>
          <a:p>
            <a:pPr marL="457200" lvl="1" indent="0">
              <a:buNone/>
            </a:pPr>
            <a:endParaRPr lang="en-US" sz="2400" dirty="0">
              <a:latin typeface="Century Gothic" panose="020B0502020202020204" pitchFamily="34" charset="0"/>
            </a:endParaRPr>
          </a:p>
          <a:p>
            <a:pPr marL="114300" indent="0">
              <a:buNone/>
            </a:pPr>
            <a:r>
              <a:rPr lang="en-US" sz="2400" b="1" dirty="0">
                <a:latin typeface="Century Gothic" panose="020B0502020202020204" pitchFamily="34" charset="0"/>
              </a:rPr>
              <a:t>Compiler checks enforce coding standards early in the cycle.</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54B433E9-A647-60EB-AED3-ED2837B809D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862"/>
    </mc:Choice>
    <mc:Fallback>
      <p:transition spd="slow" advTm="14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a:buFont typeface="Arial" panose="020B0604020202020204" pitchFamily="34" charset="0"/>
              <a:buChar char="•"/>
            </a:pPr>
            <a:r>
              <a:rPr lang="en-US" sz="2400" b="1" dirty="0"/>
              <a:t>Problems:</a:t>
            </a:r>
            <a:r>
              <a:rPr lang="en-US" sz="2400" dirty="0"/>
              <a:t> Vulnerabilities could be exploited if ignored.</a:t>
            </a:r>
          </a:p>
          <a:p>
            <a:pPr>
              <a:buFont typeface="Arial" panose="020B0604020202020204" pitchFamily="34" charset="0"/>
              <a:buChar char="•"/>
            </a:pPr>
            <a:r>
              <a:rPr lang="en-US" sz="2400" b="1" dirty="0"/>
              <a:t>Solutions:</a:t>
            </a:r>
            <a:r>
              <a:rPr lang="en-US" sz="2400" dirty="0"/>
              <a:t> Automated tools reduce human error.</a:t>
            </a:r>
          </a:p>
          <a:p>
            <a:pPr>
              <a:buFont typeface="Arial" panose="020B0604020202020204" pitchFamily="34" charset="0"/>
              <a:buChar char="•"/>
            </a:pPr>
            <a:r>
              <a:rPr lang="en-US" sz="2400" b="1" dirty="0"/>
              <a:t>Risks:</a:t>
            </a:r>
            <a:r>
              <a:rPr lang="en-US" sz="2400" dirty="0"/>
              <a:t> Waiting increases breach probability.</a:t>
            </a:r>
          </a:p>
          <a:p>
            <a:pPr>
              <a:buFont typeface="Arial" panose="020B0604020202020204" pitchFamily="34" charset="0"/>
              <a:buChar char="•"/>
            </a:pPr>
            <a:r>
              <a:rPr lang="en-US" sz="2400" b="1" dirty="0"/>
              <a:t>Benefits:</a:t>
            </a:r>
            <a:r>
              <a:rPr lang="en-US" sz="2400" dirty="0"/>
              <a:t> Proactive measures enhance system resilience and user trust.</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7" name="Audio 26">
            <a:hlinkClick r:id="" action="ppaction://media"/>
            <a:extLst>
              <a:ext uri="{FF2B5EF4-FFF2-40B4-BE49-F238E27FC236}">
                <a16:creationId xmlns:a16="http://schemas.microsoft.com/office/drawing/2014/main" id="{50E6D22A-00CF-937E-D33F-EB85BE9A8EE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530"/>
    </mc:Choice>
    <mc:Fallback>
      <p:transition spd="slow" advTm="37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 / CCNCLUSIONS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 indent="0">
              <a:buNone/>
            </a:pPr>
            <a:r>
              <a:rPr lang="en-US" b="1" dirty="0"/>
              <a:t>Gaps:</a:t>
            </a:r>
          </a:p>
          <a:p>
            <a:pPr marL="742950" lvl="1" indent="-285750">
              <a:buFont typeface="Arial" panose="020B0604020202020204" pitchFamily="34" charset="0"/>
              <a:buChar char="•"/>
            </a:pPr>
            <a:r>
              <a:rPr lang="en-US" dirty="0"/>
              <a:t>Insufficient logging.</a:t>
            </a:r>
          </a:p>
          <a:p>
            <a:pPr marL="742950" lvl="1" indent="-285750">
              <a:buFont typeface="Arial" panose="020B0604020202020204" pitchFamily="34" charset="0"/>
              <a:buChar char="•"/>
            </a:pPr>
            <a:r>
              <a:rPr lang="en-US" dirty="0"/>
              <a:t>Limited testing for edge cases.</a:t>
            </a:r>
          </a:p>
          <a:p>
            <a:pPr marL="114300" indent="0">
              <a:buNone/>
            </a:pPr>
            <a:r>
              <a:rPr lang="en-US" b="1" dirty="0"/>
              <a:t>Solutions:</a:t>
            </a:r>
          </a:p>
          <a:p>
            <a:pPr marL="742950" lvl="1" indent="-285750">
              <a:buFont typeface="Arial" panose="020B0604020202020204" pitchFamily="34" charset="0"/>
              <a:buChar char="•"/>
            </a:pPr>
            <a:r>
              <a:rPr lang="en-US" dirty="0"/>
              <a:t>Adopt OWASP standards.</a:t>
            </a:r>
          </a:p>
          <a:p>
            <a:pPr marL="742950" lvl="1" indent="-285750">
              <a:buFont typeface="Arial" panose="020B0604020202020204" pitchFamily="34" charset="0"/>
              <a:buChar char="•"/>
            </a:pPr>
            <a:r>
              <a:rPr lang="en-US" dirty="0"/>
              <a:t>Implement a broader range of test cases.</a:t>
            </a:r>
          </a:p>
          <a:p>
            <a:pPr marL="457200" lvl="1" indent="0">
              <a:buNone/>
            </a:pPr>
            <a:endParaRPr lang="en-US"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5" name="CuadroTexto 4">
            <a:extLst>
              <a:ext uri="{FF2B5EF4-FFF2-40B4-BE49-F238E27FC236}">
                <a16:creationId xmlns:a16="http://schemas.microsoft.com/office/drawing/2014/main" id="{287F5756-AE17-6A51-1C73-4497BFAEDEB5}"/>
              </a:ext>
            </a:extLst>
          </p:cNvPr>
          <p:cNvSpPr txBox="1"/>
          <p:nvPr/>
        </p:nvSpPr>
        <p:spPr>
          <a:xfrm>
            <a:off x="7167616" y="2357268"/>
            <a:ext cx="4570821" cy="3170099"/>
          </a:xfrm>
          <a:prstGeom prst="rect">
            <a:avLst/>
          </a:prstGeom>
          <a:noFill/>
        </p:spPr>
        <p:txBody>
          <a:bodyPr wrap="square">
            <a:spAutoFit/>
          </a:bodyPr>
          <a:lstStyle/>
          <a:p>
            <a:pPr marL="114300" indent="0">
              <a:buNone/>
            </a:pPr>
            <a:r>
              <a:rPr lang="en-US" sz="2000" b="1" u="sng" dirty="0">
                <a:solidFill>
                  <a:schemeClr val="bg1"/>
                </a:solidFill>
                <a:latin typeface="Century Gothic" panose="020B0502020202020204" pitchFamily="34" charset="0"/>
              </a:rPr>
              <a:t>Final Conclusions</a:t>
            </a:r>
          </a:p>
          <a:p>
            <a:pPr marL="114300" indent="0">
              <a:buNone/>
            </a:pPr>
            <a:endParaRPr lang="en-US" sz="2000" b="1" u="sng" dirty="0">
              <a:solidFill>
                <a:schemeClr val="bg1"/>
              </a:solidFill>
              <a:latin typeface="Century Gothic" panose="020B0502020202020204" pitchFamily="34" charset="0"/>
            </a:endParaRPr>
          </a:p>
          <a:p>
            <a:pPr marL="342900" indent="-342900">
              <a:buFont typeface="Arial" panose="020B0604020202020204" pitchFamily="34" charset="0"/>
              <a:buChar char="•"/>
            </a:pPr>
            <a:r>
              <a:rPr lang="en-US" sz="2000" dirty="0">
                <a:solidFill>
                  <a:schemeClr val="bg1"/>
                </a:solidFill>
                <a:latin typeface="Century Gothic" panose="020B0502020202020204" pitchFamily="34" charset="0"/>
              </a:rPr>
              <a:t>Address gaps with immediate measures.</a:t>
            </a:r>
          </a:p>
          <a:p>
            <a:pPr marL="342900" indent="-342900">
              <a:buFont typeface="Arial" panose="020B0604020202020204" pitchFamily="34" charset="0"/>
              <a:buChar char="•"/>
            </a:pPr>
            <a:endParaRPr lang="en-US" sz="2000" dirty="0">
              <a:solidFill>
                <a:schemeClr val="bg1"/>
              </a:solidFill>
              <a:latin typeface="Century Gothic" panose="020B0502020202020204" pitchFamily="34" charset="0"/>
            </a:endParaRPr>
          </a:p>
          <a:p>
            <a:pPr marL="342900" indent="-342900">
              <a:buFont typeface="Arial" panose="020B0604020202020204" pitchFamily="34" charset="0"/>
              <a:buChar char="•"/>
            </a:pPr>
            <a:r>
              <a:rPr lang="en-US" sz="2000" dirty="0">
                <a:solidFill>
                  <a:schemeClr val="bg1"/>
                </a:solidFill>
                <a:latin typeface="Century Gothic" panose="020B0502020202020204" pitchFamily="34" charset="0"/>
              </a:rPr>
              <a:t>Enhance team training on secure coding.</a:t>
            </a:r>
          </a:p>
          <a:p>
            <a:pPr marL="342900" indent="-342900">
              <a:buFont typeface="Arial" panose="020B0604020202020204" pitchFamily="34" charset="0"/>
              <a:buChar char="•"/>
            </a:pPr>
            <a:endParaRPr lang="en-US" sz="2000" dirty="0">
              <a:solidFill>
                <a:schemeClr val="bg1"/>
              </a:solidFill>
              <a:latin typeface="Century Gothic" panose="020B0502020202020204" pitchFamily="34" charset="0"/>
            </a:endParaRPr>
          </a:p>
          <a:p>
            <a:pPr marL="342900" indent="-342900">
              <a:buFont typeface="Arial" panose="020B0604020202020204" pitchFamily="34" charset="0"/>
              <a:buChar char="•"/>
            </a:pPr>
            <a:r>
              <a:rPr lang="en-US" sz="2000" dirty="0">
                <a:solidFill>
                  <a:schemeClr val="bg1"/>
                </a:solidFill>
                <a:latin typeface="Century Gothic" panose="020B0502020202020204" pitchFamily="34" charset="0"/>
              </a:rPr>
              <a:t>Leverage automation to enforce consistency.</a:t>
            </a:r>
          </a:p>
        </p:txBody>
      </p:sp>
      <p:pic>
        <p:nvPicPr>
          <p:cNvPr id="28" name="Audio 27">
            <a:hlinkClick r:id="" action="ppaction://media"/>
            <a:extLst>
              <a:ext uri="{FF2B5EF4-FFF2-40B4-BE49-F238E27FC236}">
                <a16:creationId xmlns:a16="http://schemas.microsoft.com/office/drawing/2014/main" id="{2EB5CE3F-200C-C6C8-3EBB-9EF3D198111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979"/>
    </mc:Choice>
    <mc:Fallback>
      <p:transition spd="slow" advTm="18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a:buFont typeface="Arial" panose="020B0604020202020204" pitchFamily="34" charset="0"/>
              <a:buChar char="•"/>
            </a:pPr>
            <a:r>
              <a:rPr lang="en-US" dirty="0"/>
              <a:t>OWASP Foundation. (2024). Secure coding practices for developers. OWASP. https://owasp.org/www-project-secure-coding-practices/</a:t>
            </a:r>
          </a:p>
          <a:p>
            <a:pPr>
              <a:buFont typeface="Arial" panose="020B0604020202020204" pitchFamily="34" charset="0"/>
              <a:buChar char="•"/>
            </a:pPr>
            <a:r>
              <a:rPr lang="en-US" dirty="0"/>
              <a:t>National Institute of Standards and Technology. (2023). Encryption guidelines and best practices. NIST. https://www.nist.gov/publications</a:t>
            </a:r>
          </a:p>
          <a:p>
            <a:pPr>
              <a:buFont typeface="Arial" panose="020B0604020202020204" pitchFamily="34" charset="0"/>
              <a:buChar char="•"/>
            </a:pPr>
            <a:r>
              <a:rPr lang="en-US" dirty="0" err="1"/>
              <a:t>Mitre</a:t>
            </a:r>
            <a:r>
              <a:rPr lang="en-US" dirty="0"/>
              <a:t> Corporation. (2024). CWE: Common Weakness Enumeration. </a:t>
            </a:r>
            <a:r>
              <a:rPr lang="en-US" dirty="0" err="1"/>
              <a:t>Mitre</a:t>
            </a:r>
            <a:r>
              <a:rPr lang="en-US" dirty="0"/>
              <a:t>. https://cwe.mitre.org/</a:t>
            </a: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736F4889-3452-428F-0650-E95967F868B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60"/>
    </mc:Choice>
    <mc:Fallback>
      <p:transition spd="slow" advTm="4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a:buFont typeface="Arial" panose="020B0604020202020204" pitchFamily="34" charset="0"/>
              <a:buChar char="•"/>
            </a:pPr>
            <a:r>
              <a:rPr lang="en-US" dirty="0"/>
              <a:t>This policy addresses critical security challenges in software development.</a:t>
            </a:r>
          </a:p>
          <a:p>
            <a:pPr>
              <a:buFont typeface="Arial" panose="020B0604020202020204" pitchFamily="34" charset="0"/>
              <a:buChar char="•"/>
            </a:pPr>
            <a:r>
              <a:rPr lang="en-US" dirty="0"/>
              <a:t>It supports defense-in-depth by layering multiple security measures to reduce risks.</a:t>
            </a:r>
          </a:p>
          <a:p>
            <a:pPr>
              <a:buFont typeface="Arial" panose="020B0604020202020204" pitchFamily="34" charset="0"/>
              <a:buChar char="•"/>
            </a:pPr>
            <a:r>
              <a:rPr lang="en-US" dirty="0"/>
              <a:t>It will be applied to identify, mitigate, and prevent vulnerabilities during all stages of the software lifecycle.</a:t>
            </a:r>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856295" y="4436257"/>
            <a:ext cx="4479410" cy="2233049"/>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4" name="Vídeo 13">
            <a:hlinkClick r:id="" action="ppaction://media"/>
            <a:extLst>
              <a:ext uri="{FF2B5EF4-FFF2-40B4-BE49-F238E27FC236}">
                <a16:creationId xmlns:a16="http://schemas.microsoft.com/office/drawing/2014/main" id="{62DE323B-0FEF-39E8-CEB9-AB82C3D35D25}"/>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836"/>
    </mc:Choice>
    <mc:Fallback>
      <p:transition spd="slow" advTm="23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2838784905"/>
              </p:ext>
            </p:extLst>
          </p:nvPr>
        </p:nvGraphicFramePr>
        <p:xfrm>
          <a:off x="3253911" y="2353629"/>
          <a:ext cx="7725868" cy="3663263"/>
        </p:xfrm>
        <a:graphic>
          <a:graphicData uri="http://schemas.openxmlformats.org/drawingml/2006/table">
            <a:tbl>
              <a:tblPr firstRow="1" firstCol="1">
                <a:noFill/>
                <a:tableStyleId>{802198C4-3087-4945-87E3-76CBB3509B7E}</a:tableStyleId>
              </a:tblPr>
              <a:tblGrid>
                <a:gridCol w="2675126">
                  <a:extLst>
                    <a:ext uri="{9D8B030D-6E8A-4147-A177-3AD203B41FA5}">
                      <a16:colId xmlns:a16="http://schemas.microsoft.com/office/drawing/2014/main" val="20000"/>
                    </a:ext>
                  </a:extLst>
                </a:gridCol>
                <a:gridCol w="2525371">
                  <a:extLst>
                    <a:ext uri="{9D8B030D-6E8A-4147-A177-3AD203B41FA5}">
                      <a16:colId xmlns:a16="http://schemas.microsoft.com/office/drawing/2014/main" val="20001"/>
                    </a:ext>
                  </a:extLst>
                </a:gridCol>
                <a:gridCol w="2525371">
                  <a:extLst>
                    <a:ext uri="{9D8B030D-6E8A-4147-A177-3AD203B41FA5}">
                      <a16:colId xmlns:a16="http://schemas.microsoft.com/office/drawing/2014/main" val="583930580"/>
                    </a:ext>
                  </a:extLst>
                </a:gridCol>
              </a:tblGrid>
              <a:tr h="818837">
                <a:tc>
                  <a:txBody>
                    <a:bodyPr/>
                    <a:lstStyle/>
                    <a:p>
                      <a:r>
                        <a:rPr lang="en-US" b="1" dirty="0">
                          <a:latin typeface="Century Gothic" panose="020B0502020202020204" pitchFamily="34" charset="0"/>
                        </a:rPr>
                        <a:t>Threat</a:t>
                      </a:r>
                      <a:endParaRPr lang="es-VE" b="1" dirty="0">
                        <a:latin typeface="Century Gothic" panose="020B0502020202020204" pitchFamily="34" charset="0"/>
                      </a:endParaRPr>
                    </a:p>
                  </a:txBody>
                  <a:tcPr anchor="ctr">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tx2">
                        <a:lumMod val="90000"/>
                      </a:schemeClr>
                    </a:solidFill>
                  </a:tcPr>
                </a:tc>
                <a:tc>
                  <a:txBody>
                    <a:bodyPr/>
                    <a:lstStyle/>
                    <a:p>
                      <a:r>
                        <a:rPr lang="en-US" b="1" dirty="0">
                          <a:latin typeface="Century Gothic" panose="020B0502020202020204" pitchFamily="34" charset="0"/>
                        </a:rPr>
                        <a:t>Risk Level</a:t>
                      </a:r>
                      <a:endParaRPr lang="es-VE" b="1" dirty="0">
                        <a:latin typeface="Century Gothic" panose="020B0502020202020204" pitchFamily="34" charset="0"/>
                      </a:endParaRPr>
                    </a:p>
                  </a:txBody>
                  <a:tcPr anchor="ctr">
                    <a:lnL w="28575" cap="flat" cmpd="sng" algn="ctr">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tx2">
                        <a:lumMod val="90000"/>
                      </a:schemeClr>
                    </a:solidFill>
                  </a:tcPr>
                </a:tc>
                <a:tc>
                  <a:txBody>
                    <a:bodyPr/>
                    <a:lstStyle/>
                    <a:p>
                      <a:r>
                        <a:rPr lang="en-US" b="1" dirty="0">
                          <a:latin typeface="Century Gothic" panose="020B0502020202020204" pitchFamily="34" charset="0"/>
                        </a:rPr>
                        <a:t>Impact</a:t>
                      </a:r>
                      <a:endParaRPr lang="es-VE" b="1" dirty="0">
                        <a:latin typeface="Century Gothic" panose="020B0502020202020204" pitchFamily="34" charset="0"/>
                      </a:endParaRPr>
                    </a:p>
                  </a:txBody>
                  <a:tcPr anchor="ctr">
                    <a:lnL w="28575" cap="flat" cmpd="sng" algn="ctr">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chemeClr val="tx2">
                        <a:lumMod val="90000"/>
                      </a:schemeClr>
                    </a:solidFill>
                  </a:tcPr>
                </a:tc>
                <a:extLst>
                  <a:ext uri="{0D108BD9-81ED-4DB2-BD59-A6C34878D82A}">
                    <a16:rowId xmlns:a16="http://schemas.microsoft.com/office/drawing/2014/main" val="1133669515"/>
                  </a:ext>
                </a:extLst>
              </a:tr>
              <a:tr h="818837">
                <a:tc>
                  <a:txBody>
                    <a:bodyPr/>
                    <a:lstStyle/>
                    <a:p>
                      <a:r>
                        <a:rPr lang="es-VE" dirty="0">
                          <a:latin typeface="Century Gothic" panose="020B0502020202020204" pitchFamily="34" charset="0"/>
                        </a:rPr>
                        <a:t>SQL </a:t>
                      </a:r>
                      <a:r>
                        <a:rPr lang="es-VE" dirty="0" err="1">
                          <a:latin typeface="Century Gothic" panose="020B0502020202020204" pitchFamily="34" charset="0"/>
                        </a:rPr>
                        <a:t>Injection</a:t>
                      </a:r>
                      <a:endParaRPr lang="es-VE" dirty="0">
                        <a:latin typeface="Century Gothic" panose="020B0502020202020204" pitchFamily="34" charset="0"/>
                      </a:endParaRPr>
                    </a:p>
                  </a:txBody>
                  <a:tcPr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4">
                        <a:lumMod val="20000"/>
                        <a:lumOff val="80000"/>
                      </a:schemeClr>
                    </a:solidFill>
                  </a:tcPr>
                </a:tc>
                <a:tc>
                  <a:txBody>
                    <a:bodyPr/>
                    <a:lstStyle/>
                    <a:p>
                      <a:r>
                        <a:rPr lang="es-VE" dirty="0">
                          <a:latin typeface="Century Gothic" panose="020B0502020202020204" pitchFamily="34" charset="0"/>
                        </a:rPr>
                        <a:t>High</a:t>
                      </a:r>
                    </a:p>
                  </a:txBody>
                  <a:tcPr anchor="ctr">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4">
                        <a:lumMod val="20000"/>
                        <a:lumOff val="80000"/>
                      </a:schemeClr>
                    </a:solidFill>
                  </a:tcPr>
                </a:tc>
                <a:tc>
                  <a:txBody>
                    <a:bodyPr/>
                    <a:lstStyle/>
                    <a:p>
                      <a:r>
                        <a:rPr lang="es-VE" dirty="0">
                          <a:latin typeface="Century Gothic" panose="020B0502020202020204" pitchFamily="34" charset="0"/>
                        </a:rPr>
                        <a:t>Data </a:t>
                      </a:r>
                      <a:r>
                        <a:rPr lang="es-VE" dirty="0" err="1">
                          <a:latin typeface="Century Gothic" panose="020B0502020202020204" pitchFamily="34" charset="0"/>
                        </a:rPr>
                        <a:t>Breach</a:t>
                      </a:r>
                      <a:endParaRPr lang="es-VE" dirty="0">
                        <a:latin typeface="Century Gothic" panose="020B0502020202020204" pitchFamily="34" charset="0"/>
                      </a:endParaRPr>
                    </a:p>
                  </a:txBody>
                  <a:tcPr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10000"/>
                  </a:ext>
                </a:extLst>
              </a:tr>
              <a:tr h="792571">
                <a:tc>
                  <a:txBody>
                    <a:bodyPr/>
                    <a:lstStyle/>
                    <a:p>
                      <a:r>
                        <a:rPr lang="es-VE">
                          <a:latin typeface="Century Gothic" panose="020B0502020202020204" pitchFamily="34" charset="0"/>
                        </a:rPr>
                        <a:t>Cross-Site Scripting</a:t>
                      </a:r>
                    </a:p>
                  </a:txBody>
                  <a:tcPr anchor="ctr">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4">
                        <a:lumMod val="20000"/>
                        <a:lumOff val="80000"/>
                      </a:schemeClr>
                    </a:solidFill>
                  </a:tcPr>
                </a:tc>
                <a:tc>
                  <a:txBody>
                    <a:bodyPr/>
                    <a:lstStyle/>
                    <a:p>
                      <a:r>
                        <a:rPr lang="es-VE" dirty="0">
                          <a:latin typeface="Century Gothic" panose="020B0502020202020204" pitchFamily="34" charset="0"/>
                        </a:rPr>
                        <a:t>Medium</a:t>
                      </a:r>
                    </a:p>
                  </a:txBody>
                  <a:tcPr anchor="ctr">
                    <a:lnL w="28575" cap="flat" cmpd="sng" algn="ctr">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4">
                        <a:lumMod val="20000"/>
                        <a:lumOff val="80000"/>
                      </a:schemeClr>
                    </a:solidFill>
                  </a:tcPr>
                </a:tc>
                <a:tc>
                  <a:txBody>
                    <a:bodyPr/>
                    <a:lstStyle/>
                    <a:p>
                      <a:r>
                        <a:rPr lang="es-VE">
                          <a:latin typeface="Century Gothic" panose="020B0502020202020204" pitchFamily="34" charset="0"/>
                        </a:rPr>
                        <a:t>User Data Theft</a:t>
                      </a:r>
                    </a:p>
                  </a:txBody>
                  <a:tcPr anchor="ctr">
                    <a:lnL w="28575" cap="flat" cmpd="sng" algn="ctr">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3850329986"/>
                  </a:ext>
                </a:extLst>
              </a:tr>
              <a:tr h="675408">
                <a:tc>
                  <a:txBody>
                    <a:bodyPr/>
                    <a:lstStyle/>
                    <a:p>
                      <a:r>
                        <a:rPr lang="es-VE">
                          <a:latin typeface="Century Gothic" panose="020B0502020202020204" pitchFamily="34" charset="0"/>
                        </a:rPr>
                        <a:t>Buffer Overflow</a:t>
                      </a:r>
                    </a:p>
                  </a:txBody>
                  <a:tcPr anchor="ctr">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4">
                        <a:lumMod val="20000"/>
                        <a:lumOff val="80000"/>
                      </a:schemeClr>
                    </a:solidFill>
                  </a:tcPr>
                </a:tc>
                <a:tc>
                  <a:txBody>
                    <a:bodyPr/>
                    <a:lstStyle/>
                    <a:p>
                      <a:r>
                        <a:rPr lang="es-VE" dirty="0">
                          <a:latin typeface="Century Gothic" panose="020B0502020202020204" pitchFamily="34" charset="0"/>
                        </a:rPr>
                        <a:t>High</a:t>
                      </a:r>
                    </a:p>
                  </a:txBody>
                  <a:tcPr anchor="ctr">
                    <a:lnL w="28575" cap="flat" cmpd="sng" algn="ctr">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4">
                        <a:lumMod val="20000"/>
                        <a:lumOff val="80000"/>
                      </a:schemeClr>
                    </a:solidFill>
                  </a:tcPr>
                </a:tc>
                <a:tc>
                  <a:txBody>
                    <a:bodyPr/>
                    <a:lstStyle/>
                    <a:p>
                      <a:r>
                        <a:rPr lang="es-VE" dirty="0" err="1">
                          <a:latin typeface="Century Gothic" panose="020B0502020202020204" pitchFamily="34" charset="0"/>
                        </a:rPr>
                        <a:t>Application</a:t>
                      </a:r>
                      <a:r>
                        <a:rPr lang="es-VE" dirty="0">
                          <a:latin typeface="Century Gothic" panose="020B0502020202020204" pitchFamily="34" charset="0"/>
                        </a:rPr>
                        <a:t> </a:t>
                      </a:r>
                      <a:r>
                        <a:rPr lang="es-VE" dirty="0" err="1">
                          <a:latin typeface="Century Gothic" panose="020B0502020202020204" pitchFamily="34" charset="0"/>
                        </a:rPr>
                        <a:t>Crash</a:t>
                      </a:r>
                      <a:endParaRPr lang="es-VE" dirty="0">
                        <a:latin typeface="Century Gothic" panose="020B0502020202020204" pitchFamily="34" charset="0"/>
                      </a:endParaRPr>
                    </a:p>
                  </a:txBody>
                  <a:tcPr anchor="ctr">
                    <a:lnL w="28575" cap="flat" cmpd="sng" algn="ctr">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1003191099"/>
                  </a:ext>
                </a:extLst>
              </a:tr>
              <a:tr h="557610">
                <a:tc>
                  <a:txBody>
                    <a:bodyPr/>
                    <a:lstStyle/>
                    <a:p>
                      <a:r>
                        <a:rPr lang="es-VE">
                          <a:latin typeface="Century Gothic" panose="020B0502020202020204" pitchFamily="34" charset="0"/>
                        </a:rPr>
                        <a:t>Insecure Authentication</a:t>
                      </a:r>
                    </a:p>
                  </a:txBody>
                  <a:tcPr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4">
                        <a:lumMod val="20000"/>
                        <a:lumOff val="80000"/>
                      </a:schemeClr>
                    </a:solidFill>
                  </a:tcPr>
                </a:tc>
                <a:tc>
                  <a:txBody>
                    <a:bodyPr/>
                    <a:lstStyle/>
                    <a:p>
                      <a:r>
                        <a:rPr lang="es-VE">
                          <a:latin typeface="Century Gothic" panose="020B0502020202020204" pitchFamily="34" charset="0"/>
                        </a:rPr>
                        <a:t>Critical</a:t>
                      </a:r>
                    </a:p>
                  </a:txBody>
                  <a:tcPr anchor="ctr">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4">
                        <a:lumMod val="20000"/>
                        <a:lumOff val="80000"/>
                      </a:schemeClr>
                    </a:solidFill>
                  </a:tcPr>
                </a:tc>
                <a:tc>
                  <a:txBody>
                    <a:bodyPr/>
                    <a:lstStyle/>
                    <a:p>
                      <a:r>
                        <a:rPr lang="es-VE" dirty="0" err="1">
                          <a:latin typeface="Century Gothic" panose="020B0502020202020204" pitchFamily="34" charset="0"/>
                        </a:rPr>
                        <a:t>Account</a:t>
                      </a:r>
                      <a:r>
                        <a:rPr lang="es-VE" dirty="0">
                          <a:latin typeface="Century Gothic" panose="020B0502020202020204" pitchFamily="34" charset="0"/>
                        </a:rPr>
                        <a:t> </a:t>
                      </a:r>
                      <a:r>
                        <a:rPr lang="es-VE" dirty="0" err="1">
                          <a:latin typeface="Century Gothic" panose="020B0502020202020204" pitchFamily="34" charset="0"/>
                        </a:rPr>
                        <a:t>Hijacking</a:t>
                      </a:r>
                      <a:endParaRPr lang="es-VE" dirty="0">
                        <a:latin typeface="Century Gothic" panose="020B0502020202020204" pitchFamily="34" charset="0"/>
                      </a:endParaRPr>
                    </a:p>
                  </a:txBody>
                  <a:tcPr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Rectangle 2">
            <a:extLst>
              <a:ext uri="{FF2B5EF4-FFF2-40B4-BE49-F238E27FC236}">
                <a16:creationId xmlns:a16="http://schemas.microsoft.com/office/drawing/2014/main" id="{E32A90BE-D3AB-55E9-537A-AEA780A29328}"/>
              </a:ext>
            </a:extLst>
          </p:cNvPr>
          <p:cNvSpPr>
            <a:spLocks noGrp="1" noChangeArrowheads="1"/>
          </p:cNvSpPr>
          <p:nvPr>
            <p:ph type="body" idx="1"/>
          </p:nvPr>
        </p:nvSpPr>
        <p:spPr bwMode="auto">
          <a:xfrm>
            <a:off x="406594" y="2731383"/>
            <a:ext cx="2245864" cy="295465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s-VE" altLang="es-VE" sz="1400" b="1" i="0" u="sng" strike="noStrike" cap="none" normalizeH="0" baseline="0" dirty="0" err="1">
                <a:ln>
                  <a:noFill/>
                </a:ln>
                <a:solidFill>
                  <a:schemeClr val="bg1"/>
                </a:solidFill>
                <a:effectLst/>
                <a:latin typeface="Century Gothic" panose="020B0502020202020204" pitchFamily="34" charset="0"/>
              </a:rPr>
              <a:t>Automation</a:t>
            </a:r>
            <a:r>
              <a:rPr kumimoji="0" lang="es-VE" altLang="es-VE" sz="1400" b="1" i="0" u="sng" strike="noStrike" cap="none" normalizeH="0" baseline="0" dirty="0">
                <a:ln>
                  <a:noFill/>
                </a:ln>
                <a:solidFill>
                  <a:schemeClr val="bg1"/>
                </a:solidFill>
                <a:effectLst/>
                <a:latin typeface="Century Gothic" panose="020B0502020202020204" pitchFamily="34" charset="0"/>
              </a:rPr>
              <a:t> </a:t>
            </a:r>
            <a:r>
              <a:rPr kumimoji="0" lang="es-VE" altLang="es-VE" sz="1400" b="1" i="0" u="sng" strike="noStrike" cap="none" normalizeH="0" baseline="0" dirty="0" err="1">
                <a:ln>
                  <a:noFill/>
                </a:ln>
                <a:solidFill>
                  <a:schemeClr val="bg1"/>
                </a:solidFill>
                <a:effectLst/>
                <a:latin typeface="Century Gothic" panose="020B0502020202020204" pitchFamily="34" charset="0"/>
              </a:rPr>
              <a:t>detection</a:t>
            </a:r>
            <a:r>
              <a:rPr kumimoji="0" lang="es-VE" altLang="es-VE" sz="1400" b="1" i="0" u="sng" strike="noStrike" cap="none" normalizeH="0" baseline="0" dirty="0">
                <a:ln>
                  <a:noFill/>
                </a:ln>
                <a:solidFill>
                  <a:schemeClr val="bg1"/>
                </a:solidFill>
                <a:effectLst/>
                <a:latin typeface="Century Gothic" panose="020B0502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endParaRPr kumimoji="0" lang="es-VE" altLang="es-VE" sz="1400" b="0" i="0" u="none" strike="noStrike" cap="none" normalizeH="0" baseline="0" dirty="0">
              <a:ln>
                <a:noFill/>
              </a:ln>
              <a:solidFill>
                <a:schemeClr val="bg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VE" altLang="es-VE" sz="1400" b="0" i="0" u="none" strike="noStrike" cap="none" normalizeH="0" baseline="0" dirty="0">
                <a:ln>
                  <a:noFill/>
                </a:ln>
                <a:solidFill>
                  <a:schemeClr val="bg1"/>
                </a:solidFill>
                <a:effectLst/>
                <a:latin typeface="Century Gothic" panose="020B0502020202020204" pitchFamily="34" charset="0"/>
              </a:rPr>
              <a:t>Tools: </a:t>
            </a:r>
            <a:r>
              <a:rPr kumimoji="0" lang="es-VE" altLang="es-VE" sz="1400" b="0" i="0" u="none" strike="noStrike" cap="none" normalizeH="0" baseline="0" dirty="0" err="1">
                <a:ln>
                  <a:noFill/>
                </a:ln>
                <a:solidFill>
                  <a:schemeClr val="bg1"/>
                </a:solidFill>
                <a:effectLst/>
                <a:latin typeface="Century Gothic" panose="020B0502020202020204" pitchFamily="34" charset="0"/>
              </a:rPr>
              <a:t>Static</a:t>
            </a:r>
            <a:r>
              <a:rPr kumimoji="0" lang="es-VE" altLang="es-VE" sz="1400" b="0" i="0" u="none" strike="noStrike" cap="none" normalizeH="0" baseline="0" dirty="0">
                <a:ln>
                  <a:noFill/>
                </a:ln>
                <a:solidFill>
                  <a:schemeClr val="bg1"/>
                </a:solidFill>
                <a:effectLst/>
                <a:latin typeface="Century Gothic" panose="020B0502020202020204" pitchFamily="34" charset="0"/>
              </a:rPr>
              <a:t> </a:t>
            </a:r>
            <a:r>
              <a:rPr kumimoji="0" lang="es-VE" altLang="es-VE" sz="1400" b="0" i="0" u="none" strike="noStrike" cap="none" normalizeH="0" baseline="0" dirty="0" err="1">
                <a:ln>
                  <a:noFill/>
                </a:ln>
                <a:solidFill>
                  <a:schemeClr val="bg1"/>
                </a:solidFill>
                <a:effectLst/>
                <a:latin typeface="Century Gothic" panose="020B0502020202020204" pitchFamily="34" charset="0"/>
              </a:rPr>
              <a:t>code</a:t>
            </a:r>
            <a:r>
              <a:rPr kumimoji="0" lang="es-VE" altLang="es-VE" sz="1400" b="0" i="0" u="none" strike="noStrike" cap="none" normalizeH="0" baseline="0" dirty="0">
                <a:ln>
                  <a:noFill/>
                </a:ln>
                <a:solidFill>
                  <a:schemeClr val="bg1"/>
                </a:solidFill>
                <a:effectLst/>
                <a:latin typeface="Century Gothic" panose="020B0502020202020204" pitchFamily="34" charset="0"/>
              </a:rPr>
              <a:t> </a:t>
            </a:r>
            <a:r>
              <a:rPr kumimoji="0" lang="es-VE" altLang="es-VE" sz="1400" b="0" i="0" u="none" strike="noStrike" cap="none" normalizeH="0" baseline="0" dirty="0" err="1">
                <a:ln>
                  <a:noFill/>
                </a:ln>
                <a:solidFill>
                  <a:schemeClr val="bg1"/>
                </a:solidFill>
                <a:effectLst/>
                <a:latin typeface="Century Gothic" panose="020B0502020202020204" pitchFamily="34" charset="0"/>
              </a:rPr>
              <a:t>analysis</a:t>
            </a:r>
            <a:r>
              <a:rPr kumimoji="0" lang="es-VE" altLang="es-VE" sz="1400" b="0" i="0" u="none" strike="noStrike" cap="none" normalizeH="0" baseline="0" dirty="0">
                <a:ln>
                  <a:noFill/>
                </a:ln>
                <a:solidFill>
                  <a:schemeClr val="bg1"/>
                </a:solidFill>
                <a:effectLst/>
                <a:latin typeface="Century Gothic" panose="020B0502020202020204" pitchFamily="34" charset="0"/>
              </a:rPr>
              <a:t>, </a:t>
            </a:r>
            <a:r>
              <a:rPr kumimoji="0" lang="es-VE" altLang="es-VE" sz="1400" b="0" i="0" u="none" strike="noStrike" cap="none" normalizeH="0" baseline="0" dirty="0" err="1">
                <a:ln>
                  <a:noFill/>
                </a:ln>
                <a:solidFill>
                  <a:schemeClr val="bg1"/>
                </a:solidFill>
                <a:effectLst/>
                <a:latin typeface="Century Gothic" panose="020B0502020202020204" pitchFamily="34" charset="0"/>
              </a:rPr>
              <a:t>dynamic</a:t>
            </a:r>
            <a:r>
              <a:rPr kumimoji="0" lang="es-VE" altLang="es-VE" sz="1400" b="0" i="0" u="none" strike="noStrike" cap="none" normalizeH="0" baseline="0" dirty="0">
                <a:ln>
                  <a:noFill/>
                </a:ln>
                <a:solidFill>
                  <a:schemeClr val="bg1"/>
                </a:solidFill>
                <a:effectLst/>
                <a:latin typeface="Century Gothic" panose="020B0502020202020204" pitchFamily="34" charset="0"/>
              </a:rPr>
              <a:t> </a:t>
            </a:r>
            <a:r>
              <a:rPr kumimoji="0" lang="es-VE" altLang="es-VE" sz="1400" b="0" i="0" u="none" strike="noStrike" cap="none" normalizeH="0" baseline="0" dirty="0" err="1">
                <a:ln>
                  <a:noFill/>
                </a:ln>
                <a:solidFill>
                  <a:schemeClr val="bg1"/>
                </a:solidFill>
                <a:effectLst/>
                <a:latin typeface="Century Gothic" panose="020B0502020202020204" pitchFamily="34" charset="0"/>
              </a:rPr>
              <a:t>testing</a:t>
            </a:r>
            <a:r>
              <a:rPr kumimoji="0" lang="es-VE" altLang="es-VE" sz="1400" b="0" i="0" u="none" strike="noStrike" cap="none" normalizeH="0" baseline="0" dirty="0">
                <a:ln>
                  <a:noFill/>
                </a:ln>
                <a:solidFill>
                  <a:schemeClr val="bg1"/>
                </a:solidFill>
                <a:effectLst/>
                <a:latin typeface="Century Gothic" panose="020B0502020202020204" pitchFamily="34" charset="0"/>
              </a:rPr>
              <a:t>, and </a:t>
            </a:r>
            <a:r>
              <a:rPr kumimoji="0" lang="es-VE" altLang="es-VE" sz="1400" b="0" i="0" u="none" strike="noStrike" cap="none" normalizeH="0" baseline="0" dirty="0" err="1">
                <a:ln>
                  <a:noFill/>
                </a:ln>
                <a:solidFill>
                  <a:schemeClr val="bg1"/>
                </a:solidFill>
                <a:effectLst/>
                <a:latin typeface="Century Gothic" panose="020B0502020202020204" pitchFamily="34" charset="0"/>
              </a:rPr>
              <a:t>continuous</a:t>
            </a:r>
            <a:r>
              <a:rPr kumimoji="0" lang="es-VE" altLang="es-VE" sz="1400" b="0" i="0" u="none" strike="noStrike" cap="none" normalizeH="0" baseline="0" dirty="0">
                <a:ln>
                  <a:noFill/>
                </a:ln>
                <a:solidFill>
                  <a:schemeClr val="bg1"/>
                </a:solidFill>
                <a:effectLst/>
                <a:latin typeface="Century Gothic" panose="020B0502020202020204" pitchFamily="34" charset="0"/>
              </a:rPr>
              <a:t> </a:t>
            </a:r>
            <a:r>
              <a:rPr kumimoji="0" lang="es-VE" altLang="es-VE" sz="1400" b="0" i="0" u="none" strike="noStrike" cap="none" normalizeH="0" baseline="0" dirty="0" err="1">
                <a:ln>
                  <a:noFill/>
                </a:ln>
                <a:solidFill>
                  <a:schemeClr val="bg1"/>
                </a:solidFill>
                <a:effectLst/>
                <a:latin typeface="Century Gothic" panose="020B0502020202020204" pitchFamily="34" charset="0"/>
              </a:rPr>
              <a:t>integration</a:t>
            </a:r>
            <a:r>
              <a:rPr kumimoji="0" lang="es-VE" altLang="es-VE" sz="1400" b="0" i="0" u="none" strike="noStrike" cap="none" normalizeH="0" baseline="0" dirty="0">
                <a:ln>
                  <a:noFill/>
                </a:ln>
                <a:solidFill>
                  <a:schemeClr val="bg1"/>
                </a:solidFill>
                <a:effectLst/>
                <a:latin typeface="Century Gothic" panose="020B0502020202020204" pitchFamily="34" charset="0"/>
              </a:rPr>
              <a:t> pipelines.</a:t>
            </a:r>
          </a:p>
          <a:p>
            <a:pPr marL="0" marR="0" lvl="0" indent="0" algn="l" defTabSz="914400" rtl="0" eaLnBrk="0" fontAlgn="base" latinLnBrk="0" hangingPunct="0">
              <a:lnSpc>
                <a:spcPct val="100000"/>
              </a:lnSpc>
              <a:spcBef>
                <a:spcPct val="0"/>
              </a:spcBef>
              <a:spcAft>
                <a:spcPct val="0"/>
              </a:spcAft>
              <a:buClrTx/>
              <a:buSzTx/>
              <a:buNone/>
              <a:tabLst/>
            </a:pPr>
            <a:endParaRPr kumimoji="0" lang="es-VE" altLang="es-VE" sz="1400" b="0" i="0" u="none" strike="noStrike" cap="none" normalizeH="0" baseline="0" dirty="0">
              <a:ln>
                <a:noFill/>
              </a:ln>
              <a:solidFill>
                <a:schemeClr val="bg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VE" altLang="es-VE" sz="1400" b="0" i="0" u="none" strike="noStrike" cap="none" normalizeH="0" baseline="0" dirty="0" err="1">
                <a:ln>
                  <a:noFill/>
                </a:ln>
                <a:solidFill>
                  <a:schemeClr val="bg1"/>
                </a:solidFill>
                <a:effectLst/>
                <a:latin typeface="Century Gothic" panose="020B0502020202020204" pitchFamily="34" charset="0"/>
              </a:rPr>
              <a:t>Detect</a:t>
            </a:r>
            <a:r>
              <a:rPr kumimoji="0" lang="es-VE" altLang="es-VE" sz="1400" b="0" i="0" u="none" strike="noStrike" cap="none" normalizeH="0" baseline="0" dirty="0">
                <a:ln>
                  <a:noFill/>
                </a:ln>
                <a:solidFill>
                  <a:schemeClr val="bg1"/>
                </a:solidFill>
                <a:effectLst/>
                <a:latin typeface="Century Gothic" panose="020B0502020202020204" pitchFamily="34" charset="0"/>
              </a:rPr>
              <a:t> </a:t>
            </a:r>
            <a:r>
              <a:rPr kumimoji="0" lang="es-VE" altLang="es-VE" sz="1400" b="0" i="0" u="none" strike="noStrike" cap="none" normalizeH="0" baseline="0" dirty="0" err="1">
                <a:ln>
                  <a:noFill/>
                </a:ln>
                <a:solidFill>
                  <a:schemeClr val="bg1"/>
                </a:solidFill>
                <a:effectLst/>
                <a:latin typeface="Century Gothic" panose="020B0502020202020204" pitchFamily="34" charset="0"/>
              </a:rPr>
              <a:t>issues</a:t>
            </a:r>
            <a:r>
              <a:rPr kumimoji="0" lang="es-VE" altLang="es-VE" sz="1400" b="0" i="0" u="none" strike="noStrike" cap="none" normalizeH="0" baseline="0" dirty="0">
                <a:ln>
                  <a:noFill/>
                </a:ln>
                <a:solidFill>
                  <a:schemeClr val="bg1"/>
                </a:solidFill>
                <a:effectLst/>
                <a:latin typeface="Century Gothic" panose="020B0502020202020204" pitchFamily="34" charset="0"/>
              </a:rPr>
              <a:t> </a:t>
            </a:r>
            <a:r>
              <a:rPr kumimoji="0" lang="es-VE" altLang="es-VE" sz="1400" b="0" i="0" u="none" strike="noStrike" cap="none" normalizeH="0" baseline="0" dirty="0" err="1">
                <a:ln>
                  <a:noFill/>
                </a:ln>
                <a:solidFill>
                  <a:schemeClr val="bg1"/>
                </a:solidFill>
                <a:effectLst/>
                <a:latin typeface="Century Gothic" panose="020B0502020202020204" pitchFamily="34" charset="0"/>
              </a:rPr>
              <a:t>by</a:t>
            </a:r>
            <a:r>
              <a:rPr kumimoji="0" lang="es-VE" altLang="es-VE" sz="1400" b="0" i="0" u="none" strike="noStrike" cap="none" normalizeH="0" baseline="0" dirty="0">
                <a:ln>
                  <a:noFill/>
                </a:ln>
                <a:solidFill>
                  <a:schemeClr val="bg1"/>
                </a:solidFill>
                <a:effectLst/>
                <a:latin typeface="Century Gothic" panose="020B0502020202020204" pitchFamily="34" charset="0"/>
              </a:rPr>
              <a:t> </a:t>
            </a:r>
            <a:r>
              <a:rPr kumimoji="0" lang="es-VE" altLang="es-VE" sz="1400" b="0" i="0" u="none" strike="noStrike" cap="none" normalizeH="0" baseline="0" dirty="0" err="1">
                <a:ln>
                  <a:noFill/>
                </a:ln>
                <a:solidFill>
                  <a:schemeClr val="bg1"/>
                </a:solidFill>
                <a:effectLst/>
                <a:latin typeface="Century Gothic" panose="020B0502020202020204" pitchFamily="34" charset="0"/>
              </a:rPr>
              <a:t>scanning</a:t>
            </a:r>
            <a:r>
              <a:rPr kumimoji="0" lang="es-VE" altLang="es-VE" sz="1400" b="0" i="0" u="none" strike="noStrike" cap="none" normalizeH="0" baseline="0" dirty="0">
                <a:ln>
                  <a:noFill/>
                </a:ln>
                <a:solidFill>
                  <a:schemeClr val="bg1"/>
                </a:solidFill>
                <a:effectLst/>
                <a:latin typeface="Century Gothic" panose="020B0502020202020204" pitchFamily="34" charset="0"/>
              </a:rPr>
              <a:t> </a:t>
            </a:r>
            <a:r>
              <a:rPr kumimoji="0" lang="es-VE" altLang="es-VE" sz="1400" b="0" i="0" u="none" strike="noStrike" cap="none" normalizeH="0" baseline="0" dirty="0" err="1">
                <a:ln>
                  <a:noFill/>
                </a:ln>
                <a:solidFill>
                  <a:schemeClr val="bg1"/>
                </a:solidFill>
                <a:effectLst/>
                <a:latin typeface="Century Gothic" panose="020B0502020202020204" pitchFamily="34" charset="0"/>
              </a:rPr>
              <a:t>for</a:t>
            </a:r>
            <a:r>
              <a:rPr kumimoji="0" lang="es-VE" altLang="es-VE" sz="1400" b="0" i="0" u="none" strike="noStrike" cap="none" normalizeH="0" baseline="0" dirty="0">
                <a:ln>
                  <a:noFill/>
                </a:ln>
                <a:solidFill>
                  <a:schemeClr val="bg1"/>
                </a:solidFill>
                <a:effectLst/>
                <a:latin typeface="Century Gothic" panose="020B0502020202020204" pitchFamily="34" charset="0"/>
              </a:rPr>
              <a:t> </a:t>
            </a:r>
            <a:r>
              <a:rPr kumimoji="0" lang="es-VE" altLang="es-VE" sz="1400" b="0" i="0" u="none" strike="noStrike" cap="none" normalizeH="0" baseline="0" dirty="0" err="1">
                <a:ln>
                  <a:noFill/>
                </a:ln>
                <a:solidFill>
                  <a:schemeClr val="bg1"/>
                </a:solidFill>
                <a:effectLst/>
                <a:latin typeface="Century Gothic" panose="020B0502020202020204" pitchFamily="34" charset="0"/>
              </a:rPr>
              <a:t>patterns</a:t>
            </a:r>
            <a:r>
              <a:rPr kumimoji="0" lang="es-VE" altLang="es-VE" sz="1400" b="0" i="0" u="none" strike="noStrike" cap="none" normalizeH="0" baseline="0" dirty="0">
                <a:ln>
                  <a:noFill/>
                </a:ln>
                <a:solidFill>
                  <a:schemeClr val="bg1"/>
                </a:solidFill>
                <a:effectLst/>
                <a:latin typeface="Century Gothic" panose="020B0502020202020204" pitchFamily="34" charset="0"/>
              </a:rPr>
              <a:t>, </a:t>
            </a:r>
            <a:r>
              <a:rPr kumimoji="0" lang="es-VE" altLang="es-VE" sz="1400" b="0" i="0" u="none" strike="noStrike" cap="none" normalizeH="0" baseline="0" dirty="0" err="1">
                <a:ln>
                  <a:noFill/>
                </a:ln>
                <a:solidFill>
                  <a:schemeClr val="bg1"/>
                </a:solidFill>
                <a:effectLst/>
                <a:latin typeface="Century Gothic" panose="020B0502020202020204" pitchFamily="34" charset="0"/>
              </a:rPr>
              <a:t>such</a:t>
            </a:r>
            <a:r>
              <a:rPr kumimoji="0" lang="es-VE" altLang="es-VE" sz="1400" b="0" i="0" u="none" strike="noStrike" cap="none" normalizeH="0" baseline="0" dirty="0">
                <a:ln>
                  <a:noFill/>
                </a:ln>
                <a:solidFill>
                  <a:schemeClr val="bg1"/>
                </a:solidFill>
                <a:effectLst/>
                <a:latin typeface="Century Gothic" panose="020B0502020202020204" pitchFamily="34" charset="0"/>
              </a:rPr>
              <a:t> as </a:t>
            </a:r>
            <a:r>
              <a:rPr kumimoji="0" lang="es-VE" altLang="es-VE" sz="1400" b="0" i="0" u="none" strike="noStrike" cap="none" normalizeH="0" baseline="0" dirty="0" err="1">
                <a:ln>
                  <a:noFill/>
                </a:ln>
                <a:solidFill>
                  <a:schemeClr val="bg1"/>
                </a:solidFill>
                <a:effectLst/>
                <a:latin typeface="Century Gothic" panose="020B0502020202020204" pitchFamily="34" charset="0"/>
              </a:rPr>
              <a:t>improper</a:t>
            </a:r>
            <a:r>
              <a:rPr kumimoji="0" lang="es-VE" altLang="es-VE" sz="1400" b="0" i="0" u="none" strike="noStrike" cap="none" normalizeH="0" baseline="0" dirty="0">
                <a:ln>
                  <a:noFill/>
                </a:ln>
                <a:solidFill>
                  <a:schemeClr val="bg1"/>
                </a:solidFill>
                <a:effectLst/>
                <a:latin typeface="Century Gothic" panose="020B0502020202020204" pitchFamily="34" charset="0"/>
              </a:rPr>
              <a:t> input </a:t>
            </a:r>
            <a:r>
              <a:rPr kumimoji="0" lang="es-VE" altLang="es-VE" sz="1400" b="0" i="0" u="none" strike="noStrike" cap="none" normalizeH="0" baseline="0" dirty="0" err="1">
                <a:ln>
                  <a:noFill/>
                </a:ln>
                <a:solidFill>
                  <a:schemeClr val="bg1"/>
                </a:solidFill>
                <a:effectLst/>
                <a:latin typeface="Century Gothic" panose="020B0502020202020204" pitchFamily="34" charset="0"/>
              </a:rPr>
              <a:t>validation</a:t>
            </a:r>
            <a:r>
              <a:rPr kumimoji="0" lang="es-VE" altLang="es-VE" sz="1400" b="0" i="0" u="none" strike="noStrike" cap="none" normalizeH="0" baseline="0" dirty="0">
                <a:ln>
                  <a:noFill/>
                </a:ln>
                <a:solidFill>
                  <a:schemeClr val="bg1"/>
                </a:solidFill>
                <a:effectLst/>
                <a:latin typeface="Century Gothic" panose="020B0502020202020204" pitchFamily="34" charset="0"/>
              </a:rPr>
              <a:t> and </a:t>
            </a:r>
            <a:r>
              <a:rPr kumimoji="0" lang="es-VE" altLang="es-VE" sz="1400" b="0" i="0" u="none" strike="noStrike" cap="none" normalizeH="0" baseline="0" dirty="0" err="1">
                <a:ln>
                  <a:noFill/>
                </a:ln>
                <a:solidFill>
                  <a:schemeClr val="bg1"/>
                </a:solidFill>
                <a:effectLst/>
                <a:latin typeface="Century Gothic" panose="020B0502020202020204" pitchFamily="34" charset="0"/>
              </a:rPr>
              <a:t>encoding</a:t>
            </a:r>
            <a:r>
              <a:rPr kumimoji="0" lang="es-VE" altLang="es-VE" sz="1400" b="0" i="0" u="none" strike="noStrike" cap="none" normalizeH="0" baseline="0" dirty="0">
                <a:ln>
                  <a:noFill/>
                </a:ln>
                <a:solidFill>
                  <a:schemeClr val="bg1"/>
                </a:solidFill>
                <a:effectLst/>
                <a:latin typeface="Century Gothic" panose="020B0502020202020204" pitchFamily="34" charset="0"/>
              </a:rPr>
              <a:t> </a:t>
            </a:r>
            <a:r>
              <a:rPr kumimoji="0" lang="es-VE" altLang="es-VE" sz="1400" b="0" i="0" u="none" strike="noStrike" cap="none" normalizeH="0" baseline="0" dirty="0" err="1">
                <a:ln>
                  <a:noFill/>
                </a:ln>
                <a:solidFill>
                  <a:schemeClr val="bg1"/>
                </a:solidFill>
                <a:effectLst/>
                <a:latin typeface="Century Gothic" panose="020B0502020202020204" pitchFamily="34" charset="0"/>
              </a:rPr>
              <a:t>errors</a:t>
            </a:r>
            <a:r>
              <a:rPr kumimoji="0" lang="es-VE" altLang="es-VE" sz="1400" b="0" i="0" u="none" strike="noStrike" cap="none" normalizeH="0" baseline="0" dirty="0">
                <a:ln>
                  <a:noFill/>
                </a:ln>
                <a:solidFill>
                  <a:schemeClr val="bg1"/>
                </a:solidFill>
                <a:effectLst/>
                <a:latin typeface="Century Gothic" panose="020B0502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VE" altLang="es-VE" sz="1800" b="0" i="0" u="none" strike="noStrike" cap="none" normalizeH="0" baseline="0" dirty="0">
              <a:ln>
                <a:noFill/>
              </a:ln>
              <a:solidFill>
                <a:schemeClr val="tx1"/>
              </a:solidFill>
              <a:effectLst/>
              <a:latin typeface="Arial" panose="020B0604020202020204" pitchFamily="34" charset="0"/>
            </a:endParaRPr>
          </a:p>
        </p:txBody>
      </p:sp>
      <p:pic>
        <p:nvPicPr>
          <p:cNvPr id="44" name="Audio 43">
            <a:hlinkClick r:id="" action="ppaction://media"/>
            <a:extLst>
              <a:ext uri="{FF2B5EF4-FFF2-40B4-BE49-F238E27FC236}">
                <a16:creationId xmlns:a16="http://schemas.microsoft.com/office/drawing/2014/main" id="{E22C62E8-CE38-31F9-F2B8-63AB6C24A02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211"/>
    </mc:Choice>
    <mc:Fallback>
      <p:transition spd="slow" advTm="35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a:buFont typeface="+mj-lt"/>
              <a:buAutoNum type="arabicPeriod"/>
            </a:pPr>
            <a:r>
              <a:rPr lang="es-VE" dirty="0" err="1"/>
              <a:t>Validate</a:t>
            </a:r>
            <a:r>
              <a:rPr lang="es-VE" dirty="0"/>
              <a:t> Input – Use </a:t>
            </a:r>
            <a:r>
              <a:rPr lang="es-VE" dirty="0" err="1"/>
              <a:t>regex</a:t>
            </a:r>
            <a:r>
              <a:rPr lang="es-VE" dirty="0"/>
              <a:t> </a:t>
            </a:r>
            <a:r>
              <a:rPr lang="es-VE" dirty="0" err="1"/>
              <a:t>for</a:t>
            </a:r>
            <a:r>
              <a:rPr lang="es-VE" dirty="0"/>
              <a:t> </a:t>
            </a:r>
            <a:r>
              <a:rPr lang="es-VE" dirty="0" err="1"/>
              <a:t>strict</a:t>
            </a:r>
            <a:r>
              <a:rPr lang="es-VE" dirty="0"/>
              <a:t> </a:t>
            </a:r>
            <a:r>
              <a:rPr lang="es-VE" dirty="0" err="1"/>
              <a:t>validation</a:t>
            </a:r>
            <a:r>
              <a:rPr lang="es-VE" dirty="0"/>
              <a:t>.</a:t>
            </a:r>
          </a:p>
          <a:p>
            <a:pPr>
              <a:buFont typeface="+mj-lt"/>
              <a:buAutoNum type="arabicPeriod"/>
            </a:pPr>
            <a:r>
              <a:rPr lang="es-VE" dirty="0" err="1"/>
              <a:t>Apply</a:t>
            </a:r>
            <a:r>
              <a:rPr lang="es-VE" dirty="0"/>
              <a:t> </a:t>
            </a:r>
            <a:r>
              <a:rPr lang="es-VE" dirty="0" err="1"/>
              <a:t>Least</a:t>
            </a:r>
            <a:r>
              <a:rPr lang="es-VE" dirty="0"/>
              <a:t> </a:t>
            </a:r>
            <a:r>
              <a:rPr lang="es-VE" dirty="0" err="1"/>
              <a:t>Privilege</a:t>
            </a:r>
            <a:r>
              <a:rPr lang="es-VE" dirty="0"/>
              <a:t> – </a:t>
            </a:r>
            <a:r>
              <a:rPr lang="es-VE" dirty="0" err="1"/>
              <a:t>Implement</a:t>
            </a:r>
            <a:r>
              <a:rPr lang="es-VE" dirty="0"/>
              <a:t> RBAC.</a:t>
            </a:r>
          </a:p>
          <a:p>
            <a:pPr>
              <a:buFont typeface="+mj-lt"/>
              <a:buAutoNum type="arabicPeriod"/>
            </a:pPr>
            <a:r>
              <a:rPr lang="es-VE" dirty="0" err="1"/>
              <a:t>Secure</a:t>
            </a:r>
            <a:r>
              <a:rPr lang="es-VE" dirty="0"/>
              <a:t> Defaults – </a:t>
            </a:r>
            <a:r>
              <a:rPr lang="es-VE" dirty="0" err="1"/>
              <a:t>Enforce</a:t>
            </a:r>
            <a:r>
              <a:rPr lang="es-VE" dirty="0"/>
              <a:t> </a:t>
            </a:r>
            <a:r>
              <a:rPr lang="es-VE" dirty="0" err="1"/>
              <a:t>strong</a:t>
            </a:r>
            <a:r>
              <a:rPr lang="es-VE" dirty="0"/>
              <a:t> </a:t>
            </a:r>
            <a:r>
              <a:rPr lang="es-VE" dirty="0" err="1"/>
              <a:t>passwords</a:t>
            </a:r>
            <a:r>
              <a:rPr lang="es-VE" dirty="0"/>
              <a:t>.</a:t>
            </a:r>
          </a:p>
          <a:p>
            <a:pPr>
              <a:buFont typeface="+mj-lt"/>
              <a:buAutoNum type="arabicPeriod"/>
            </a:pPr>
            <a:r>
              <a:rPr lang="es-VE" dirty="0" err="1"/>
              <a:t>Minimize</a:t>
            </a:r>
            <a:r>
              <a:rPr lang="es-VE" dirty="0"/>
              <a:t> </a:t>
            </a:r>
            <a:r>
              <a:rPr lang="es-VE" dirty="0" err="1"/>
              <a:t>Attack</a:t>
            </a:r>
            <a:r>
              <a:rPr lang="es-VE" dirty="0"/>
              <a:t> Surface – </a:t>
            </a:r>
            <a:r>
              <a:rPr lang="es-VE" dirty="0" err="1"/>
              <a:t>Avoid</a:t>
            </a:r>
            <a:r>
              <a:rPr lang="es-VE" dirty="0"/>
              <a:t> </a:t>
            </a:r>
            <a:r>
              <a:rPr lang="es-VE" dirty="0" err="1"/>
              <a:t>exposing</a:t>
            </a:r>
            <a:r>
              <a:rPr lang="es-VE" dirty="0"/>
              <a:t> </a:t>
            </a:r>
            <a:r>
              <a:rPr lang="es-VE" dirty="0" err="1"/>
              <a:t>unnecessary</a:t>
            </a:r>
            <a:r>
              <a:rPr lang="es-VE" dirty="0"/>
              <a:t> </a:t>
            </a:r>
            <a:r>
              <a:rPr lang="es-VE" dirty="0" err="1"/>
              <a:t>APIs</a:t>
            </a:r>
            <a:r>
              <a:rPr lang="es-VE" dirty="0"/>
              <a:t>.</a:t>
            </a:r>
          </a:p>
          <a:p>
            <a:pPr>
              <a:buFont typeface="+mj-lt"/>
              <a:buAutoNum type="arabicPeriod"/>
            </a:pPr>
            <a:r>
              <a:rPr lang="es-VE" dirty="0"/>
              <a:t>Defense in Depth – Combine </a:t>
            </a:r>
            <a:r>
              <a:rPr lang="es-VE" dirty="0" err="1"/>
              <a:t>WAFs</a:t>
            </a:r>
            <a:r>
              <a:rPr lang="es-VE" dirty="0"/>
              <a:t> and </a:t>
            </a:r>
            <a:r>
              <a:rPr lang="es-VE" dirty="0" err="1"/>
              <a:t>code-level</a:t>
            </a:r>
            <a:r>
              <a:rPr lang="es-VE" dirty="0"/>
              <a:t> </a:t>
            </a:r>
            <a:r>
              <a:rPr lang="es-VE" dirty="0" err="1"/>
              <a:t>checks</a:t>
            </a:r>
            <a:r>
              <a:rPr lang="es-VE" dirty="0"/>
              <a:t>.</a:t>
            </a:r>
          </a:p>
          <a:p>
            <a:pPr>
              <a:buFont typeface="+mj-lt"/>
              <a:buAutoNum type="arabicPeriod"/>
            </a:pPr>
            <a:r>
              <a:rPr lang="es-VE" dirty="0" err="1"/>
              <a:t>Fail</a:t>
            </a:r>
            <a:r>
              <a:rPr lang="es-VE" dirty="0"/>
              <a:t> </a:t>
            </a:r>
            <a:r>
              <a:rPr lang="es-VE" dirty="0" err="1"/>
              <a:t>Securely</a:t>
            </a:r>
            <a:r>
              <a:rPr lang="es-VE" dirty="0"/>
              <a:t> – </a:t>
            </a:r>
            <a:r>
              <a:rPr lang="es-VE" dirty="0" err="1"/>
              <a:t>Handle</a:t>
            </a:r>
            <a:r>
              <a:rPr lang="es-VE" dirty="0"/>
              <a:t> </a:t>
            </a:r>
            <a:r>
              <a:rPr lang="es-VE" dirty="0" err="1"/>
              <a:t>errors</a:t>
            </a:r>
            <a:r>
              <a:rPr lang="es-VE" dirty="0"/>
              <a:t> </a:t>
            </a:r>
            <a:r>
              <a:rPr lang="es-VE" dirty="0" err="1"/>
              <a:t>without</a:t>
            </a:r>
            <a:r>
              <a:rPr lang="es-VE" dirty="0"/>
              <a:t> </a:t>
            </a:r>
            <a:r>
              <a:rPr lang="es-VE" dirty="0" err="1"/>
              <a:t>exposing</a:t>
            </a:r>
            <a:r>
              <a:rPr lang="es-VE" dirty="0"/>
              <a:t> sensitive </a:t>
            </a:r>
            <a:r>
              <a:rPr lang="es-VE" dirty="0" err="1"/>
              <a:t>info</a:t>
            </a:r>
            <a:r>
              <a:rPr lang="es-VE" dirty="0"/>
              <a:t>.</a:t>
            </a:r>
          </a:p>
          <a:p>
            <a:pPr>
              <a:buFont typeface="+mj-lt"/>
              <a:buAutoNum type="arabicPeriod"/>
            </a:pPr>
            <a:r>
              <a:rPr lang="es-VE" dirty="0" err="1"/>
              <a:t>Secure</a:t>
            </a:r>
            <a:r>
              <a:rPr lang="es-VE" dirty="0"/>
              <a:t> Data </a:t>
            </a:r>
            <a:r>
              <a:rPr lang="es-VE" dirty="0" err="1"/>
              <a:t>Handling</a:t>
            </a:r>
            <a:r>
              <a:rPr lang="es-VE" dirty="0"/>
              <a:t> – </a:t>
            </a:r>
            <a:r>
              <a:rPr lang="es-VE" dirty="0" err="1"/>
              <a:t>Encrypt</a:t>
            </a:r>
            <a:r>
              <a:rPr lang="es-VE" dirty="0"/>
              <a:t> sensitive data.</a:t>
            </a:r>
          </a:p>
          <a:p>
            <a:pPr>
              <a:buFont typeface="+mj-lt"/>
              <a:buAutoNum type="arabicPeriod"/>
            </a:pPr>
            <a:r>
              <a:rPr lang="es-VE" dirty="0" err="1"/>
              <a:t>Maintain</a:t>
            </a:r>
            <a:r>
              <a:rPr lang="es-VE" dirty="0"/>
              <a:t> Audit Logs – </a:t>
            </a:r>
            <a:r>
              <a:rPr lang="es-VE" dirty="0" err="1"/>
              <a:t>Ensure</a:t>
            </a:r>
            <a:r>
              <a:rPr lang="es-VE" dirty="0"/>
              <a:t> </a:t>
            </a:r>
            <a:r>
              <a:rPr lang="es-VE" dirty="0" err="1"/>
              <a:t>traceability</a:t>
            </a:r>
            <a:r>
              <a:rPr lang="es-VE" dirty="0"/>
              <a:t>.</a:t>
            </a:r>
          </a:p>
          <a:p>
            <a:pPr>
              <a:buFont typeface="+mj-lt"/>
              <a:buAutoNum type="arabicPeriod"/>
            </a:pPr>
            <a:r>
              <a:rPr lang="es-VE" dirty="0" err="1"/>
              <a:t>Keep</a:t>
            </a:r>
            <a:r>
              <a:rPr lang="es-VE" dirty="0"/>
              <a:t> Security Simple – </a:t>
            </a:r>
            <a:r>
              <a:rPr lang="es-VE" dirty="0" err="1"/>
              <a:t>Avoid</a:t>
            </a:r>
            <a:r>
              <a:rPr lang="es-VE" dirty="0"/>
              <a:t> </a:t>
            </a:r>
            <a:r>
              <a:rPr lang="es-VE" dirty="0" err="1"/>
              <a:t>over-engineered</a:t>
            </a:r>
            <a:r>
              <a:rPr lang="es-VE" dirty="0"/>
              <a:t> </a:t>
            </a:r>
            <a:r>
              <a:rPr lang="es-VE" dirty="0" err="1"/>
              <a:t>solutions</a:t>
            </a:r>
            <a:r>
              <a:rPr lang="es-VE" dirty="0"/>
              <a:t>.</a:t>
            </a:r>
          </a:p>
          <a:p>
            <a:pPr>
              <a:buFont typeface="+mj-lt"/>
              <a:buAutoNum type="arabicPeriod"/>
            </a:pPr>
            <a:r>
              <a:rPr lang="es-VE" dirty="0"/>
              <a:t>Use </a:t>
            </a:r>
            <a:r>
              <a:rPr lang="es-VE" dirty="0" err="1"/>
              <a:t>Secure</a:t>
            </a:r>
            <a:r>
              <a:rPr lang="es-VE" dirty="0"/>
              <a:t> </a:t>
            </a:r>
            <a:r>
              <a:rPr lang="es-VE" dirty="0" err="1"/>
              <a:t>Libraries</a:t>
            </a:r>
            <a:r>
              <a:rPr lang="es-VE" dirty="0"/>
              <a:t> – Use </a:t>
            </a:r>
            <a:r>
              <a:rPr lang="es-VE" dirty="0" err="1"/>
              <a:t>vetted</a:t>
            </a:r>
            <a:r>
              <a:rPr lang="es-VE" dirty="0"/>
              <a:t> </a:t>
            </a:r>
            <a:r>
              <a:rPr lang="es-VE" dirty="0" err="1"/>
              <a:t>third-party</a:t>
            </a:r>
            <a:r>
              <a:rPr lang="es-VE" dirty="0"/>
              <a:t> </a:t>
            </a:r>
            <a:r>
              <a:rPr lang="es-VE" dirty="0" err="1"/>
              <a:t>libraries</a:t>
            </a:r>
            <a:r>
              <a:rPr lang="es-VE" dirty="0"/>
              <a:t>.</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A9B6974E-3490-DFDA-AEF5-0312D753425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092"/>
    </mc:Choice>
    <mc:Fallback>
      <p:transition spd="slow" advTm="24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a:buFont typeface="+mj-lt"/>
              <a:buAutoNum type="arabicPeriod"/>
            </a:pPr>
            <a:r>
              <a:rPr lang="es-VE" sz="2400" dirty="0"/>
              <a:t>Input </a:t>
            </a:r>
            <a:r>
              <a:rPr lang="es-VE" sz="2400" dirty="0" err="1"/>
              <a:t>Validation</a:t>
            </a:r>
            <a:endParaRPr lang="es-VE" sz="2400" dirty="0"/>
          </a:p>
          <a:p>
            <a:pPr>
              <a:buFont typeface="+mj-lt"/>
              <a:buAutoNum type="arabicPeriod"/>
            </a:pPr>
            <a:r>
              <a:rPr lang="es-VE" sz="2400" dirty="0" err="1"/>
              <a:t>Secure</a:t>
            </a:r>
            <a:r>
              <a:rPr lang="es-VE" sz="2400" dirty="0"/>
              <a:t> Authentication</a:t>
            </a:r>
          </a:p>
          <a:p>
            <a:pPr>
              <a:buFont typeface="+mj-lt"/>
              <a:buAutoNum type="arabicPeriod"/>
            </a:pPr>
            <a:r>
              <a:rPr lang="es-VE" sz="2400" dirty="0"/>
              <a:t>Error </a:t>
            </a:r>
            <a:r>
              <a:rPr lang="es-VE" sz="2400" dirty="0" err="1"/>
              <a:t>Handling</a:t>
            </a:r>
            <a:endParaRPr lang="es-VE" sz="2400" dirty="0"/>
          </a:p>
          <a:p>
            <a:pPr>
              <a:buFont typeface="+mj-lt"/>
              <a:buAutoNum type="arabicPeriod"/>
            </a:pPr>
            <a:r>
              <a:rPr lang="es-VE" sz="2400" dirty="0"/>
              <a:t>Access Control</a:t>
            </a:r>
          </a:p>
          <a:p>
            <a:pPr>
              <a:buFont typeface="+mj-lt"/>
              <a:buAutoNum type="arabicPeriod"/>
            </a:pPr>
            <a:r>
              <a:rPr lang="es-VE" sz="2400" dirty="0"/>
              <a:t>Data </a:t>
            </a:r>
            <a:r>
              <a:rPr lang="es-VE" sz="2400" dirty="0" err="1"/>
              <a:t>Encryption</a:t>
            </a:r>
            <a:endParaRPr lang="es-VE" sz="2400" dirty="0"/>
          </a:p>
          <a:p>
            <a:pPr>
              <a:buFont typeface="+mj-lt"/>
              <a:buAutoNum type="arabicPeriod"/>
            </a:pPr>
            <a:r>
              <a:rPr lang="es-VE" sz="2400" dirty="0" err="1"/>
              <a:t>Session</a:t>
            </a:r>
            <a:r>
              <a:rPr lang="es-VE" sz="2400" dirty="0"/>
              <a:t> Management</a:t>
            </a:r>
          </a:p>
          <a:p>
            <a:pPr>
              <a:buFont typeface="+mj-lt"/>
              <a:buAutoNum type="arabicPeriod"/>
            </a:pPr>
            <a:r>
              <a:rPr lang="es-VE" sz="2400" dirty="0" err="1"/>
              <a:t>Logging</a:t>
            </a:r>
            <a:r>
              <a:rPr lang="es-VE" sz="2400" dirty="0"/>
              <a:t> and </a:t>
            </a:r>
            <a:r>
              <a:rPr lang="es-VE" sz="2400" dirty="0" err="1"/>
              <a:t>Monitoring</a:t>
            </a:r>
            <a:endParaRPr lang="es-VE" sz="2400" dirty="0"/>
          </a:p>
          <a:p>
            <a:pPr>
              <a:buFont typeface="+mj-lt"/>
              <a:buAutoNum type="arabicPeriod"/>
            </a:pPr>
            <a:r>
              <a:rPr lang="es-VE" sz="2400" dirty="0" err="1"/>
              <a:t>Code</a:t>
            </a:r>
            <a:r>
              <a:rPr lang="es-VE" sz="2400" dirty="0"/>
              <a:t> </a:t>
            </a:r>
            <a:r>
              <a:rPr lang="es-VE" sz="2400" dirty="0" err="1"/>
              <a:t>Comments</a:t>
            </a:r>
            <a:endParaRPr lang="es-VE" sz="2400" dirty="0"/>
          </a:p>
          <a:p>
            <a:pPr>
              <a:buFont typeface="+mj-lt"/>
              <a:buAutoNum type="arabicPeriod"/>
            </a:pPr>
            <a:r>
              <a:rPr lang="es-VE" sz="2400" dirty="0" err="1"/>
              <a:t>Third-Party</a:t>
            </a:r>
            <a:r>
              <a:rPr lang="es-VE" sz="2400" dirty="0"/>
              <a:t> Library </a:t>
            </a:r>
            <a:r>
              <a:rPr lang="es-VE" sz="2400" dirty="0" err="1"/>
              <a:t>Verification</a:t>
            </a:r>
            <a:endParaRPr lang="es-VE" sz="2400" dirty="0"/>
          </a:p>
          <a:p>
            <a:pPr>
              <a:buFont typeface="+mj-lt"/>
              <a:buAutoNum type="arabicPeriod"/>
            </a:pPr>
            <a:r>
              <a:rPr lang="es-VE" sz="2400" dirty="0" err="1"/>
              <a:t>Continuous</a:t>
            </a:r>
            <a:r>
              <a:rPr lang="es-VE" sz="2400" dirty="0"/>
              <a:t> </a:t>
            </a:r>
            <a:r>
              <a:rPr lang="es-VE" sz="2400" dirty="0" err="1"/>
              <a:t>Code</a:t>
            </a:r>
            <a:r>
              <a:rPr lang="es-VE" sz="2400" dirty="0"/>
              <a:t> </a:t>
            </a:r>
            <a:r>
              <a:rPr lang="es-VE" sz="2400" dirty="0" err="1"/>
              <a:t>Review</a:t>
            </a:r>
            <a:endParaRPr lang="es-VE" sz="24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A10FA03C-ABA6-D73A-454F-A73813224BC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037"/>
    </mc:Choice>
    <mc:Fallback>
      <p:transition spd="slow" advTm="21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a:buFont typeface="Arial" panose="020B0604020202020204" pitchFamily="34" charset="0"/>
              <a:buChar char="•"/>
            </a:pPr>
            <a:r>
              <a:rPr lang="en-US" sz="3200" dirty="0"/>
              <a:t>In-Flight: TLS 1.3 for secure communication.</a:t>
            </a:r>
          </a:p>
          <a:p>
            <a:pPr>
              <a:buFont typeface="Arial" panose="020B0604020202020204" pitchFamily="34" charset="0"/>
              <a:buChar char="•"/>
            </a:pPr>
            <a:r>
              <a:rPr lang="en-US" sz="3200" dirty="0"/>
              <a:t>At Rest: AES-256 for sensitive data.</a:t>
            </a:r>
          </a:p>
          <a:p>
            <a:pPr>
              <a:buFont typeface="Arial" panose="020B0604020202020204" pitchFamily="34" charset="0"/>
              <a:buChar char="•"/>
            </a:pPr>
            <a:r>
              <a:rPr lang="en-US" sz="3200" dirty="0"/>
              <a:t>In Use: Secure enclave technology.</a:t>
            </a:r>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6" name="Audio 15">
            <a:hlinkClick r:id="" action="ppaction://media"/>
            <a:extLst>
              <a:ext uri="{FF2B5EF4-FFF2-40B4-BE49-F238E27FC236}">
                <a16:creationId xmlns:a16="http://schemas.microsoft.com/office/drawing/2014/main" id="{81E54ADA-6909-F018-351D-C5448B68B78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971"/>
    </mc:Choice>
    <mc:Fallback>
      <p:transition spd="slow" advTm="23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a:buFont typeface="Arial" panose="020B0604020202020204" pitchFamily="34" charset="0"/>
              <a:buChar char="•"/>
            </a:pPr>
            <a:r>
              <a:rPr lang="en-US" sz="3200" dirty="0"/>
              <a:t>Authentication: Use MFA and OAuth.</a:t>
            </a:r>
          </a:p>
          <a:p>
            <a:pPr>
              <a:buFont typeface="Arial" panose="020B0604020202020204" pitchFamily="34" charset="0"/>
              <a:buChar char="•"/>
            </a:pPr>
            <a:r>
              <a:rPr lang="en-US" sz="3200" dirty="0"/>
              <a:t>Authorization: Role-based and attribute-based access control.</a:t>
            </a:r>
          </a:p>
          <a:p>
            <a:pPr>
              <a:buFont typeface="Arial" panose="020B0604020202020204" pitchFamily="34" charset="0"/>
              <a:buChar char="•"/>
            </a:pPr>
            <a:r>
              <a:rPr lang="en-US" sz="3200" dirty="0"/>
              <a:t>Accounting: Centralized logging with log rotation to track all access attempt</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6" name="Audio 15">
            <a:hlinkClick r:id="" action="ppaction://media"/>
            <a:extLst>
              <a:ext uri="{FF2B5EF4-FFF2-40B4-BE49-F238E27FC236}">
                <a16:creationId xmlns:a16="http://schemas.microsoft.com/office/drawing/2014/main" id="{22804AA1-7B86-B395-A384-CD79DF423C0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737"/>
    </mc:Choice>
    <mc:Fallback>
      <p:transition spd="slow" advTm="24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114300" indent="0">
              <a:buNone/>
            </a:pPr>
            <a:r>
              <a:rPr lang="en-US" sz="2400" b="1" dirty="0"/>
              <a:t>Unit Testing Example</a:t>
            </a:r>
          </a:p>
          <a:p>
            <a:pPr marL="114300" indent="0">
              <a:buNone/>
            </a:pPr>
            <a:endParaRPr lang="en-US" sz="2400" dirty="0"/>
          </a:p>
          <a:p>
            <a:pPr marL="114300" indent="0">
              <a:buNone/>
            </a:pPr>
            <a:r>
              <a:rPr lang="en-US" sz="2400" dirty="0"/>
              <a:t>	Test: Validate proper SQL sanitization.</a:t>
            </a:r>
          </a:p>
          <a:p>
            <a:pPr marL="114300" indent="0">
              <a:buNone/>
            </a:pPr>
            <a:r>
              <a:rPr lang="en-US" sz="2400" dirty="0"/>
              <a:t>	Take it further: Add fuzz testing for edge cases.</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5C7313FE-86EF-FAF8-D394-288D3B59A9A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501"/>
    </mc:Choice>
    <mc:Fallback>
      <p:transition spd="slow" advTm="19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5;g9504e29505_0_0">
            <a:extLst>
              <a:ext uri="{FF2B5EF4-FFF2-40B4-BE49-F238E27FC236}">
                <a16:creationId xmlns:a16="http://schemas.microsoft.com/office/drawing/2014/main" id="{706D8DF1-5CF7-8283-F8E7-1CA763B6DAC8}"/>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7" name="Google Shape;196;g9504e29505_0_0">
            <a:extLst>
              <a:ext uri="{FF2B5EF4-FFF2-40B4-BE49-F238E27FC236}">
                <a16:creationId xmlns:a16="http://schemas.microsoft.com/office/drawing/2014/main" id="{BC983C03-80ED-B389-7D89-8AC036CF8F6A}"/>
              </a:ext>
            </a:extLst>
          </p:cNvPr>
          <p:cNvSpPr txBox="1">
            <a:spLocks/>
          </p:cNvSpPr>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200" b="1" dirty="0">
                <a:solidFill>
                  <a:schemeClr val="bg1"/>
                </a:solidFill>
                <a:latin typeface="Century Gothic" panose="020B0502020202020204" pitchFamily="34" charset="0"/>
              </a:rPr>
              <a:t>Unit Testing Example</a:t>
            </a:r>
          </a:p>
          <a:p>
            <a:endParaRPr lang="en-US" sz="2200" dirty="0">
              <a:solidFill>
                <a:schemeClr val="bg1"/>
              </a:solidFill>
              <a:latin typeface="Century Gothic" panose="020B0502020202020204" pitchFamily="34" charset="0"/>
            </a:endParaRPr>
          </a:p>
          <a:p>
            <a:pPr marL="342900" indent="-342900">
              <a:buFont typeface="Arial" panose="020B0604020202020204" pitchFamily="34" charset="0"/>
              <a:buChar char="•"/>
            </a:pPr>
            <a:r>
              <a:rPr lang="en-US" sz="2200" dirty="0">
                <a:solidFill>
                  <a:schemeClr val="bg1"/>
                </a:solidFill>
                <a:latin typeface="Century Gothic" panose="020B0502020202020204" pitchFamily="34" charset="0"/>
              </a:rPr>
              <a:t>Test: Verify input validation logic.</a:t>
            </a:r>
          </a:p>
          <a:p>
            <a:pPr marL="342900" indent="-342900">
              <a:buFont typeface="Arial" panose="020B0604020202020204" pitchFamily="34" charset="0"/>
              <a:buChar char="•"/>
            </a:pPr>
            <a:r>
              <a:rPr lang="en-US" sz="2200" dirty="0">
                <a:solidFill>
                  <a:schemeClr val="bg1"/>
                </a:solidFill>
                <a:latin typeface="Century Gothic" panose="020B0502020202020204" pitchFamily="34" charset="0"/>
              </a:rPr>
              <a:t>Take it further: Automate tests with mutation testing frameworks.</a:t>
            </a:r>
          </a:p>
          <a:p>
            <a:pPr marL="114300"/>
            <a:endParaRPr lang="en-US" b="1" dirty="0"/>
          </a:p>
        </p:txBody>
      </p:sp>
      <p:pic>
        <p:nvPicPr>
          <p:cNvPr id="10" name="Google Shape;197;g9504e29505_0_0" descr="Green Pace logo">
            <a:extLst>
              <a:ext uri="{FF2B5EF4-FFF2-40B4-BE49-F238E27FC236}">
                <a16:creationId xmlns:a16="http://schemas.microsoft.com/office/drawing/2014/main" id="{DB99DC2B-A8B2-11A6-CD15-ADCBA5275BE4}"/>
              </a:ext>
            </a:extLst>
          </p:cNvPr>
          <p:cNvPicPr preferRelativeResize="0"/>
          <p:nvPr/>
        </p:nvPicPr>
        <p:blipFill>
          <a:blip r:embed="rId5">
            <a:alphaModFix/>
          </a:blip>
          <a:stretch>
            <a:fillRect/>
          </a:stretch>
        </p:blipFill>
        <p:spPr>
          <a:xfrm>
            <a:off x="11084074" y="5440526"/>
            <a:ext cx="886601" cy="1149225"/>
          </a:xfrm>
          <a:prstGeom prst="rect">
            <a:avLst/>
          </a:prstGeom>
          <a:noFill/>
          <a:ln>
            <a:noFill/>
          </a:ln>
        </p:spPr>
      </p:pic>
      <p:pic>
        <p:nvPicPr>
          <p:cNvPr id="17" name="Audio 16">
            <a:hlinkClick r:id="" action="ppaction://media"/>
            <a:extLst>
              <a:ext uri="{FF2B5EF4-FFF2-40B4-BE49-F238E27FC236}">
                <a16:creationId xmlns:a16="http://schemas.microsoft.com/office/drawing/2014/main" id="{CEBAA7E2-8D65-0C23-7154-4AE327BCCE1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4233865"/>
      </p:ext>
    </p:extLst>
  </p:cSld>
  <p:clrMapOvr>
    <a:masterClrMapping/>
  </p:clrMapOvr>
  <mc:AlternateContent xmlns:mc="http://schemas.openxmlformats.org/markup-compatibility/2006">
    <mc:Choice xmlns:p14="http://schemas.microsoft.com/office/powerpoint/2010/main" Requires="p14">
      <p:transition spd="slow" p14:dur="2000" advTm="17594"/>
    </mc:Choice>
    <mc:Fallback>
      <p:transition spd="slow" advTm="17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microsoft.com/office/infopath/2007/PartnerControls"/>
    <ds:schemaRef ds:uri="http://purl.org/dc/dcmitype/"/>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126</TotalTime>
  <Words>1217</Words>
  <Application>Microsoft Office PowerPoint</Application>
  <PresentationFormat>Panorámica</PresentationFormat>
  <Paragraphs>127</Paragraphs>
  <Slides>15</Slides>
  <Notes>15</Notes>
  <HiddenSlides>0</HiddenSlides>
  <MMClips>15</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15</vt:i4>
      </vt:variant>
    </vt:vector>
  </HeadingPairs>
  <TitlesOfParts>
    <vt:vector size="19" baseType="lpstr">
      <vt:lpstr>Century Gothic</vt:lpstr>
      <vt:lpstr>Calibri</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AUTOMATION SUMMARY</vt:lpstr>
      <vt:lpstr>TOOLS</vt:lpstr>
      <vt:lpstr>RISKS AND BENEFITS</vt:lpstr>
      <vt:lpstr>RECOMMENDATIONS / CCNCLUSIONS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Rincon, Samuel</cp:lastModifiedBy>
  <cp:revision>6</cp:revision>
  <dcterms:created xsi:type="dcterms:W3CDTF">2020-08-19T17:59:24Z</dcterms:created>
  <dcterms:modified xsi:type="dcterms:W3CDTF">2024-12-11T02:38:04Z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